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7" r:id="rId2"/>
    <p:sldId id="761" r:id="rId3"/>
    <p:sldId id="799" r:id="rId4"/>
    <p:sldId id="844" r:id="rId5"/>
    <p:sldId id="877" r:id="rId6"/>
    <p:sldId id="1086" r:id="rId7"/>
    <p:sldId id="1117" r:id="rId8"/>
    <p:sldId id="863" r:id="rId9"/>
    <p:sldId id="1088" r:id="rId10"/>
    <p:sldId id="1089" r:id="rId11"/>
    <p:sldId id="1090" r:id="rId12"/>
    <p:sldId id="1118" r:id="rId13"/>
    <p:sldId id="1119" r:id="rId14"/>
    <p:sldId id="869" r:id="rId15"/>
    <p:sldId id="1127" r:id="rId16"/>
    <p:sldId id="1131" r:id="rId17"/>
    <p:sldId id="1093" r:id="rId18"/>
    <p:sldId id="1081" r:id="rId19"/>
    <p:sldId id="313" r:id="rId20"/>
    <p:sldId id="314" r:id="rId21"/>
    <p:sldId id="315" r:id="rId22"/>
    <p:sldId id="306" r:id="rId23"/>
    <p:sldId id="340" r:id="rId24"/>
    <p:sldId id="1120" r:id="rId25"/>
    <p:sldId id="1094" r:id="rId26"/>
    <p:sldId id="1095" r:id="rId27"/>
    <p:sldId id="1121" r:id="rId28"/>
    <p:sldId id="1128" r:id="rId29"/>
    <p:sldId id="1132" r:id="rId30"/>
    <p:sldId id="1097" r:id="rId31"/>
    <p:sldId id="1096" r:id="rId32"/>
    <p:sldId id="1098" r:id="rId33"/>
    <p:sldId id="1099" r:id="rId34"/>
    <p:sldId id="1129" r:id="rId35"/>
    <p:sldId id="1122" r:id="rId36"/>
    <p:sldId id="1123" r:id="rId37"/>
    <p:sldId id="1124" r:id="rId38"/>
    <p:sldId id="1133" r:id="rId39"/>
    <p:sldId id="1134" r:id="rId40"/>
    <p:sldId id="1126" r:id="rId41"/>
    <p:sldId id="793" r:id="rId42"/>
    <p:sldId id="1125" r:id="rId43"/>
    <p:sldId id="1104" r:id="rId44"/>
    <p:sldId id="1105" r:id="rId45"/>
    <p:sldId id="1106" r:id="rId46"/>
    <p:sldId id="1107" r:id="rId47"/>
    <p:sldId id="1108" r:id="rId48"/>
    <p:sldId id="1109" r:id="rId49"/>
    <p:sldId id="772" r:id="rId50"/>
    <p:sldId id="798" r:id="rId51"/>
    <p:sldId id="684" r:id="rId5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51"/>
    <p:restoredTop sz="94607"/>
  </p:normalViewPr>
  <p:slideViewPr>
    <p:cSldViewPr>
      <p:cViewPr varScale="1">
        <p:scale>
          <a:sx n="64" d="100"/>
          <a:sy n="64" d="100"/>
        </p:scale>
        <p:origin x="67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29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5/5/2020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슬라이드 이미지 개체 틀 1">
            <a:extLst>
              <a:ext uri="{FF2B5EF4-FFF2-40B4-BE49-F238E27FC236}">
                <a16:creationId xmlns:a16="http://schemas.microsoft.com/office/drawing/2014/main" id="{1C9D8785-DE24-A242-8283-2B88209CB7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슬라이드 노트 개체 틀 2">
            <a:extLst>
              <a:ext uri="{FF2B5EF4-FFF2-40B4-BE49-F238E27FC236}">
                <a16:creationId xmlns:a16="http://schemas.microsoft.com/office/drawing/2014/main" id="{915AEA2F-BD9C-B246-8128-9D6BF3904D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1. Usage (Introduction)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90116" name="슬라이드 번호 개체 틀 3">
            <a:extLst>
              <a:ext uri="{FF2B5EF4-FFF2-40B4-BE49-F238E27FC236}">
                <a16:creationId xmlns:a16="http://schemas.microsoft.com/office/drawing/2014/main" id="{5E626246-C895-1B41-8956-9202C750E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9pPr>
          </a:lstStyle>
          <a:p>
            <a:pPr latinLnBrk="0">
              <a:spcBef>
                <a:spcPct val="0"/>
              </a:spcBef>
            </a:pPr>
            <a:fld id="{D4BFCA75-47FC-854F-A996-B281C3D8DE70}" type="slidenum">
              <a:rPr kumimoji="1"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 latinLnBrk="0">
                <a:spcBef>
                  <a:spcPct val="0"/>
                </a:spcBef>
              </a:pPr>
              <a:t>19</a:t>
            </a:fld>
            <a:endParaRPr kumimoji="1"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1990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슬라이드 이미지 개체 틀 1">
            <a:extLst>
              <a:ext uri="{FF2B5EF4-FFF2-40B4-BE49-F238E27FC236}">
                <a16:creationId xmlns:a16="http://schemas.microsoft.com/office/drawing/2014/main" id="{51A11459-1A5D-5047-8691-041EC76508F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63" name="슬라이드 노트 개체 틀 2">
            <a:extLst>
              <a:ext uri="{FF2B5EF4-FFF2-40B4-BE49-F238E27FC236}">
                <a16:creationId xmlns:a16="http://schemas.microsoft.com/office/drawing/2014/main" id="{F84D3D58-B7E1-074B-93D5-5DD93D7339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1. Usage (Introduction)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92164" name="슬라이드 번호 개체 틀 3">
            <a:extLst>
              <a:ext uri="{FF2B5EF4-FFF2-40B4-BE49-F238E27FC236}">
                <a16:creationId xmlns:a16="http://schemas.microsoft.com/office/drawing/2014/main" id="{205D6B9C-5FFA-BA44-8DBA-A2DBD422CE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9pPr>
          </a:lstStyle>
          <a:p>
            <a:pPr latinLnBrk="0">
              <a:spcBef>
                <a:spcPct val="0"/>
              </a:spcBef>
            </a:pPr>
            <a:fld id="{C5C144FC-BDA6-124C-8A69-71FCB94ACE6F}" type="slidenum">
              <a:rPr kumimoji="1"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 latinLnBrk="0">
                <a:spcBef>
                  <a:spcPct val="0"/>
                </a:spcBef>
              </a:pPr>
              <a:t>20</a:t>
            </a:fld>
            <a:endParaRPr kumimoji="1"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2570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슬라이드 이미지 개체 틀 1">
            <a:extLst>
              <a:ext uri="{FF2B5EF4-FFF2-40B4-BE49-F238E27FC236}">
                <a16:creationId xmlns:a16="http://schemas.microsoft.com/office/drawing/2014/main" id="{C5845468-61CE-BA44-9362-CDC12925AB7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슬라이드 노트 개체 틀 2">
            <a:extLst>
              <a:ext uri="{FF2B5EF4-FFF2-40B4-BE49-F238E27FC236}">
                <a16:creationId xmlns:a16="http://schemas.microsoft.com/office/drawing/2014/main" id="{C316C080-51AE-0D4E-9AE0-C53133488CE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>
                <a:ea typeface="맑은 고딕" panose="020B0503020000020004" pitchFamily="34" charset="-127"/>
              </a:rPr>
              <a:t>3. Structure Practice</a:t>
            </a:r>
            <a:endParaRPr lang="ko-KR" altLang="en-US">
              <a:ea typeface="맑은 고딕" panose="020B0503020000020004" pitchFamily="34" charset="-127"/>
            </a:endParaRPr>
          </a:p>
        </p:txBody>
      </p:sp>
      <p:sp>
        <p:nvSpPr>
          <p:cNvPr id="94212" name="슬라이드 번호 개체 틀 3">
            <a:extLst>
              <a:ext uri="{FF2B5EF4-FFF2-40B4-BE49-F238E27FC236}">
                <a16:creationId xmlns:a16="http://schemas.microsoft.com/office/drawing/2014/main" id="{EA5A2ACA-1AD5-A646-86FB-0AE4015844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  <a:ea typeface="MS PGothic" panose="020B0600070205080204" pitchFamily="34" charset="-128"/>
              </a:defRPr>
            </a:lvl9pPr>
          </a:lstStyle>
          <a:p>
            <a:pPr latinLnBrk="0">
              <a:spcBef>
                <a:spcPct val="0"/>
              </a:spcBef>
            </a:pPr>
            <a:fld id="{106BAE39-625C-8C47-82D9-16B2FC86D9E9}" type="slidenum">
              <a:rPr kumimoji="1" lang="ko-KR" altLang="en-US">
                <a:latin typeface="굴림" panose="020B0600000101010101" pitchFamily="34" charset="-127"/>
                <a:ea typeface="굴림" panose="020B0600000101010101" pitchFamily="34" charset="-127"/>
              </a:rPr>
              <a:pPr latinLnBrk="0">
                <a:spcBef>
                  <a:spcPct val="0"/>
                </a:spcBef>
              </a:pPr>
              <a:t>21</a:t>
            </a:fld>
            <a:endParaRPr kumimoji="1"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70123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Google Shape;763;p62:notes">
            <a:extLst>
              <a:ext uri="{FF2B5EF4-FFF2-40B4-BE49-F238E27FC236}">
                <a16:creationId xmlns:a16="http://schemas.microsoft.com/office/drawing/2014/main" id="{36FD4ABD-C30D-2540-9008-A707B9743A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2" tIns="93162" rIns="93162" bIns="93162"/>
          <a:lstStyle/>
          <a:p>
            <a:endParaRPr lang="en-US" altLang="en-US"/>
          </a:p>
        </p:txBody>
      </p:sp>
      <p:sp>
        <p:nvSpPr>
          <p:cNvPr id="98307" name="Google Shape;764;p62:notes">
            <a:extLst>
              <a:ext uri="{FF2B5EF4-FFF2-40B4-BE49-F238E27FC236}">
                <a16:creationId xmlns:a16="http://schemas.microsoft.com/office/drawing/2014/main" id="{37463FE4-C109-8543-8B56-076CE7DE0F2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2105214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Google Shape;776;p63:notes">
            <a:extLst>
              <a:ext uri="{FF2B5EF4-FFF2-40B4-BE49-F238E27FC236}">
                <a16:creationId xmlns:a16="http://schemas.microsoft.com/office/drawing/2014/main" id="{CE579C87-5AC7-F244-B372-F771885FE6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01675" y="4416425"/>
            <a:ext cx="5607050" cy="4183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2" tIns="93162" rIns="93162" bIns="93162"/>
          <a:lstStyle/>
          <a:p>
            <a:endParaRPr lang="en-US" altLang="en-US"/>
          </a:p>
        </p:txBody>
      </p:sp>
      <p:sp>
        <p:nvSpPr>
          <p:cNvPr id="100355" name="Google Shape;777;p63:notes">
            <a:extLst>
              <a:ext uri="{FF2B5EF4-FFF2-40B4-BE49-F238E27FC236}">
                <a16:creationId xmlns:a16="http://schemas.microsoft.com/office/drawing/2014/main" id="{0CDAC100-111B-CA42-A36F-3BB3DAAF8213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custGeom>
            <a:avLst/>
            <a:gdLst>
              <a:gd name="T0" fmla="*/ 0 w 120000"/>
              <a:gd name="T1" fmla="*/ 0 h 120000"/>
              <a:gd name="T2" fmla="*/ 2147483646 w 120000"/>
              <a:gd name="T3" fmla="*/ 0 h 120000"/>
              <a:gd name="T4" fmla="*/ 2147483646 w 120000"/>
              <a:gd name="T5" fmla="*/ 2147483646 h 120000"/>
              <a:gd name="T6" fmla="*/ 0 w 120000"/>
              <a:gd name="T7" fmla="*/ 2147483646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2767893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8991600" y="6356350"/>
            <a:ext cx="914400" cy="91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5E3A445-2543-F142-B00A-1F58535636B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B4CB6-E475-EA4D-AF5D-C500BCC44038}" type="datetimeFigureOut">
              <a:rPr lang="en-US"/>
              <a:pPr>
                <a:defRPr/>
              </a:pPr>
              <a:t>5/5/2020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B9057EE-09F4-F34A-9B7E-3B3E7DEBA3F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6817E2F-1CA0-2141-9880-FC986642D8B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3CF28C5A-ECF9-6748-800A-D2D10D2B7D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594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6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\http\::i.office.microsoft.com:i:0000:MR:BD074:BD07448_.gif" TargetMode="Externa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emf"/><Relationship Id="rId7" Type="http://schemas.openxmlformats.org/officeDocument/2006/relationships/image" Target="../media/image2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10" Type="http://schemas.openxmlformats.org/officeDocument/2006/relationships/image" Target="../media/image15.png"/><Relationship Id="rId4" Type="http://schemas.openxmlformats.org/officeDocument/2006/relationships/image" Target="../media/image21.emf"/><Relationship Id="rId9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hyperlink" Target="https://www.youtube.com/watch?v=Nustdyw5MVw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hyperlink" Target="https://www.youtube.com/watch?v=0fxVIRxNIK4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uj6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uj6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ustdyw5MVw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0fxVIRxNIK4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uj6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4-1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8846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7E827-2409-C042-8B64-4B2E3752F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  </a:t>
            </a:r>
            <a:r>
              <a:rPr lang="ko-KR" altLang="en-US" dirty="0"/>
              <a:t>대화 듣기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03BE387-EB96-F749-880E-EFD3C7FB8230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table&#10;&#10;Description automatically generated">
            <a:extLst>
              <a:ext uri="{FF2B5EF4-FFF2-40B4-BE49-F238E27FC236}">
                <a16:creationId xmlns:a16="http://schemas.microsoft.com/office/drawing/2014/main" id="{8CC2F67B-9A57-2F4B-8621-17E9DBC397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85603"/>
            <a:ext cx="8291264" cy="5040560"/>
          </a:xfrm>
          <a:prstGeom prst="rect">
            <a:avLst/>
          </a:prstGeom>
        </p:spPr>
      </p:pic>
      <p:pic>
        <p:nvPicPr>
          <p:cNvPr id="10" name="019" descr="019">
            <a:hlinkClick r:id="" action="ppaction://media"/>
            <a:extLst>
              <a:ext uri="{FF2B5EF4-FFF2-40B4-BE49-F238E27FC236}">
                <a16:creationId xmlns:a16="http://schemas.microsoft.com/office/drawing/2014/main" id="{7F20DB14-8DA4-1843-B702-48E95B535B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740352" y="1196752"/>
            <a:ext cx="812800" cy="812800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4096088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815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90B3-943E-9144-8D1C-D26D8985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4638"/>
            <a:ext cx="8352928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문법 및 표현 </a:t>
            </a:r>
            <a:r>
              <a:rPr lang="en-US" altLang="ko-KR" sz="3600" dirty="0"/>
              <a:t>P. 106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B94E4D6B-6013-944A-9073-57411DB5B84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D4EF1727-0D1A-4740-B71A-AABAD244AE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55" y="1206272"/>
            <a:ext cx="8645889" cy="514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70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3D9B4-886D-7648-A79A-34FC4B4C9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F23590B-44B5-504E-AE50-77858CC2D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85391"/>
            <a:ext cx="8229600" cy="43397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94513DF-4390-2E47-9E67-10318DD21293}"/>
              </a:ext>
            </a:extLst>
          </p:cNvPr>
          <p:cNvSpPr txBox="1"/>
          <p:nvPr/>
        </p:nvSpPr>
        <p:spPr>
          <a:xfrm>
            <a:off x="533467" y="4835897"/>
            <a:ext cx="8147248" cy="1323439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정답</a:t>
            </a:r>
            <a:r>
              <a:rPr lang="en-US" altLang="ko-KR" sz="2000" dirty="0"/>
              <a:t>:</a:t>
            </a:r>
          </a:p>
          <a:p>
            <a:r>
              <a:rPr lang="en-US" altLang="ko-KR" sz="2000" dirty="0"/>
              <a:t>2.</a:t>
            </a:r>
            <a:r>
              <a:rPr lang="ko-KR" altLang="en-US" sz="2000" dirty="0"/>
              <a:t> 저녁에 일찍 자</a:t>
            </a:r>
            <a:r>
              <a:rPr lang="ko-KR" altLang="en-US" sz="2000" b="1" u="sng" dirty="0">
                <a:solidFill>
                  <a:srgbClr val="0070C0"/>
                </a:solidFill>
              </a:rPr>
              <a:t>는 게 어때요</a:t>
            </a:r>
            <a:r>
              <a:rPr lang="en-US" altLang="ko-KR" sz="2000" b="1" u="sng" dirty="0">
                <a:solidFill>
                  <a:srgbClr val="0070C0"/>
                </a:solidFill>
              </a:rPr>
              <a:t>?</a:t>
            </a:r>
            <a:endParaRPr lang="en-US" altLang="ko-KR" sz="2000" dirty="0"/>
          </a:p>
          <a:p>
            <a:r>
              <a:rPr lang="en-US" altLang="ko-KR" sz="2000" dirty="0"/>
              <a:t>3.</a:t>
            </a:r>
            <a:r>
              <a:rPr lang="ko-KR" altLang="en-US" sz="2000" dirty="0"/>
              <a:t> 날마다 우유를 한 잔 </a:t>
            </a:r>
            <a:r>
              <a:rPr lang="ko-KR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마시</a:t>
            </a:r>
            <a:r>
              <a:rPr lang="ko-KR" altLang="en-US" sz="2000" b="1" u="sng" dirty="0">
                <a:solidFill>
                  <a:srgbClr val="0070C0"/>
                </a:solidFill>
              </a:rPr>
              <a:t>는 게 어때요</a:t>
            </a:r>
            <a:r>
              <a:rPr lang="en-US" altLang="ko-KR" sz="2000" b="1" u="sng" dirty="0">
                <a:solidFill>
                  <a:srgbClr val="0070C0"/>
                </a:solidFill>
              </a:rPr>
              <a:t>?</a:t>
            </a:r>
          </a:p>
          <a:p>
            <a:r>
              <a:rPr lang="en-US" altLang="ko-KR" sz="2000" dirty="0"/>
              <a:t>4.</a:t>
            </a:r>
            <a:r>
              <a:rPr lang="ko-KR" altLang="en-US" sz="2000" dirty="0"/>
              <a:t> 평소에 과일을 자주 </a:t>
            </a:r>
            <a:r>
              <a:rPr lang="ko-KR" alt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먹</a:t>
            </a:r>
            <a:r>
              <a:rPr lang="ko-KR" altLang="en-US" sz="2000" b="1" u="sng" dirty="0">
                <a:solidFill>
                  <a:srgbClr val="0070C0"/>
                </a:solidFill>
              </a:rPr>
              <a:t>는 게 어때요</a:t>
            </a:r>
            <a:r>
              <a:rPr lang="en-US" altLang="ko-KR" sz="2000" b="1" u="sng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7914D9E0-6FA1-544C-8B2D-3A34F35540C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9114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B37C0-F225-FB4C-8718-B8CA21BB2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이야기해 봅시다</a:t>
            </a:r>
            <a:endParaRPr lang="en-US" sz="3600" dirty="0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C6B0A67-8E0C-5641-B737-3EF5993DD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12430"/>
            <a:ext cx="8025969" cy="16044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D87D63-25C5-134E-BFA7-538410530C7B}"/>
              </a:ext>
            </a:extLst>
          </p:cNvPr>
          <p:cNvSpPr txBox="1"/>
          <p:nvPr/>
        </p:nvSpPr>
        <p:spPr>
          <a:xfrm>
            <a:off x="762647" y="2616880"/>
            <a:ext cx="7618707" cy="3416320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ko-KR" altLang="en-US" dirty="0"/>
              <a:t>예</a:t>
            </a:r>
            <a:r>
              <a:rPr lang="en-US" altLang="ko-KR" dirty="0"/>
              <a:t>:</a:t>
            </a:r>
            <a:r>
              <a:rPr lang="ko-KR" altLang="en-US" dirty="0"/>
              <a:t> </a:t>
            </a:r>
            <a:endParaRPr lang="en-US" altLang="ko-KR" dirty="0"/>
          </a:p>
          <a:p>
            <a:pPr marL="342900" indent="-342900">
              <a:buAutoNum type="arabicPeriod"/>
            </a:pPr>
            <a:r>
              <a:rPr lang="en-US" altLang="ko-KR" dirty="0"/>
              <a:t>Q: </a:t>
            </a:r>
            <a:r>
              <a:rPr lang="ko-KR" altLang="en-US" dirty="0"/>
              <a:t>저는 아침에 일찍 </a:t>
            </a:r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일어나는 게 힘들어요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r>
              <a:rPr lang="ko-KR" altLang="en-US" dirty="0"/>
              <a:t>     </a:t>
            </a:r>
            <a:r>
              <a:rPr lang="en-US" altLang="ko-KR" dirty="0"/>
              <a:t> A: </a:t>
            </a:r>
            <a:r>
              <a:rPr lang="ko-KR" altLang="en-US" dirty="0"/>
              <a:t> 그럼</a:t>
            </a:r>
            <a:r>
              <a:rPr lang="en-US" altLang="ko-KR" dirty="0"/>
              <a:t>,</a:t>
            </a:r>
            <a:r>
              <a:rPr lang="ko-KR" altLang="en-US" dirty="0"/>
              <a:t> 밤에 좀 일찍 </a:t>
            </a:r>
            <a:r>
              <a:rPr lang="ko-KR" altLang="en-US" b="1" u="sng" dirty="0">
                <a:solidFill>
                  <a:srgbClr val="0070C0"/>
                </a:solidFill>
              </a:rPr>
              <a:t>자는 게 어때요</a:t>
            </a:r>
            <a:r>
              <a:rPr lang="en-US" altLang="ko-KR" b="1" u="sng" dirty="0">
                <a:solidFill>
                  <a:srgbClr val="0070C0"/>
                </a:solidFill>
              </a:rPr>
              <a:t>?</a:t>
            </a:r>
          </a:p>
          <a:p>
            <a:endParaRPr lang="en-US" altLang="ko-KR" dirty="0"/>
          </a:p>
          <a:p>
            <a:r>
              <a:rPr lang="en-US" altLang="ko-KR" dirty="0"/>
              <a:t>2.</a:t>
            </a:r>
            <a:r>
              <a:rPr lang="ko-KR" altLang="en-US" dirty="0"/>
              <a:t> </a:t>
            </a:r>
            <a:r>
              <a:rPr lang="en-US" altLang="ko-KR" dirty="0"/>
              <a:t>Q: </a:t>
            </a:r>
            <a:r>
              <a:rPr lang="ko-KR" altLang="en-US" dirty="0"/>
              <a:t>방학에 어느 나라로 여행을 갈까요</a:t>
            </a:r>
            <a:r>
              <a:rPr lang="en-US" altLang="ko-KR" dirty="0"/>
              <a:t>?</a:t>
            </a:r>
          </a:p>
          <a:p>
            <a:r>
              <a:rPr lang="ko-KR" altLang="en-US" dirty="0"/>
              <a:t>    </a:t>
            </a:r>
            <a:r>
              <a:rPr lang="en-US" altLang="ko-KR" dirty="0"/>
              <a:t>A: </a:t>
            </a:r>
            <a:r>
              <a:rPr lang="ko-KR" altLang="en-US" dirty="0"/>
              <a:t>유럽으로 여행을 </a:t>
            </a:r>
            <a:r>
              <a:rPr lang="ko-KR" altLang="en-US" b="1" u="sng" dirty="0">
                <a:solidFill>
                  <a:srgbClr val="0070C0"/>
                </a:solidFill>
              </a:rPr>
              <a:t>가는 게 어때요</a:t>
            </a:r>
            <a:r>
              <a:rPr lang="en-US" altLang="ko-KR" b="1" u="sng" dirty="0">
                <a:solidFill>
                  <a:srgbClr val="0070C0"/>
                </a:solidFill>
              </a:rPr>
              <a:t>?</a:t>
            </a:r>
          </a:p>
          <a:p>
            <a:endParaRPr lang="en-US" altLang="ko-KR" dirty="0"/>
          </a:p>
          <a:p>
            <a:r>
              <a:rPr lang="en-US" altLang="ko-KR" dirty="0"/>
              <a:t>3.</a:t>
            </a:r>
            <a:r>
              <a:rPr lang="ko-KR" altLang="en-US" dirty="0"/>
              <a:t> </a:t>
            </a:r>
            <a:r>
              <a:rPr lang="en-US" altLang="ko-KR" dirty="0"/>
              <a:t>Q: </a:t>
            </a:r>
            <a:r>
              <a:rPr lang="ko-KR" altLang="en-US" dirty="0"/>
              <a:t>날씨가 너무 추워진 것 같아요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    A:</a:t>
            </a:r>
            <a:r>
              <a:rPr lang="ko-KR" altLang="en-US" dirty="0"/>
              <a:t> 옷을 좀 더 따뜻하게 </a:t>
            </a:r>
            <a:r>
              <a:rPr lang="ko-KR" altLang="en-US" b="1" u="sng" dirty="0">
                <a:solidFill>
                  <a:srgbClr val="0070C0"/>
                </a:solidFill>
              </a:rPr>
              <a:t>입는 게 어때요</a:t>
            </a:r>
            <a:r>
              <a:rPr lang="en-US" altLang="ko-KR" b="1" u="sng" dirty="0">
                <a:solidFill>
                  <a:srgbClr val="0070C0"/>
                </a:solidFill>
              </a:rPr>
              <a:t>?</a:t>
            </a:r>
          </a:p>
          <a:p>
            <a:endParaRPr lang="en-US" altLang="ko-KR" dirty="0"/>
          </a:p>
          <a:p>
            <a:r>
              <a:rPr lang="en-US" altLang="ko-KR" dirty="0"/>
              <a:t>4.</a:t>
            </a:r>
            <a:r>
              <a:rPr lang="ko-KR" altLang="en-US" dirty="0"/>
              <a:t> </a:t>
            </a:r>
            <a:r>
              <a:rPr lang="en-US" altLang="ko-KR" dirty="0"/>
              <a:t>Q:</a:t>
            </a:r>
          </a:p>
          <a:p>
            <a:r>
              <a:rPr lang="en-US" altLang="ko-KR" dirty="0"/>
              <a:t>    A: 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738F8F13-5075-184C-A3A0-D61DD85FD50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978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587" y="188640"/>
            <a:ext cx="82296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dirty="0">
                <a:solidFill>
                  <a:schemeClr val="lt1"/>
                </a:solidFill>
                <a:latin typeface="Gill Sans"/>
                <a:cs typeface="Gill Sans"/>
                <a:sym typeface="Gill Sans"/>
              </a:rPr>
              <a:t>~</a:t>
            </a:r>
            <a:r>
              <a:rPr lang="ko-KR" altLang="en-US" dirty="0">
                <a:latin typeface="Gill Sans"/>
                <a:cs typeface="Gill Sans"/>
                <a:sym typeface="Gill Sans"/>
              </a:rPr>
              <a:t>는 게 어때요</a:t>
            </a:r>
            <a:r>
              <a:rPr lang="en-US" altLang="ko-KR" dirty="0">
                <a:latin typeface="Gill Sans"/>
                <a:cs typeface="Gill Sans"/>
                <a:sym typeface="Gill Sans"/>
              </a:rPr>
              <a:t>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315617"/>
          </a:xfrm>
          <a:solidFill>
            <a:schemeClr val="accent5"/>
          </a:solidFill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800" dirty="0"/>
              <a:t>조언을 하거나 권유할 때 사용</a:t>
            </a: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en-US" sz="2800" dirty="0"/>
              <a:t>This structure can be used to make a suggestion or offer advice to another person</a:t>
            </a:r>
            <a:r>
              <a:rPr lang="en-US" altLang="ko-KR" sz="2800" dirty="0"/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endParaRPr lang="en-US" altLang="ko-KR" sz="2800" dirty="0"/>
          </a:p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800" dirty="0"/>
              <a:t>예</a:t>
            </a:r>
            <a:r>
              <a:rPr lang="en-US" altLang="ko-KR" sz="2800" dirty="0"/>
              <a:t>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ko-KR" altLang="en-US" sz="2800" dirty="0"/>
              <a:t>   </a:t>
            </a:r>
            <a:r>
              <a:rPr lang="en-US" altLang="ko-KR" sz="2800" dirty="0"/>
              <a:t>1.</a:t>
            </a:r>
            <a:r>
              <a:rPr lang="ko-KR" altLang="en-US" sz="2800" dirty="0"/>
              <a:t> 옷을 따뜻하게 </a:t>
            </a:r>
            <a:r>
              <a:rPr lang="ko-KR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입</a:t>
            </a:r>
            <a:r>
              <a:rPr lang="ko-KR" altLang="en-US" sz="2800" b="1" u="sng" dirty="0">
                <a:solidFill>
                  <a:srgbClr val="0070C0"/>
                </a:solidFill>
              </a:rPr>
              <a:t>는 게 어때요</a:t>
            </a:r>
            <a:r>
              <a:rPr lang="en-US" altLang="ko-KR" sz="2800" b="1" u="sng" dirty="0">
                <a:solidFill>
                  <a:srgbClr val="0070C0"/>
                </a:solidFill>
              </a:rPr>
              <a:t>?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ko-KR" altLang="en-US" sz="2800" dirty="0"/>
              <a:t>   </a:t>
            </a:r>
            <a:r>
              <a:rPr lang="en-US" altLang="ko-KR" sz="2800" dirty="0"/>
              <a:t>2.</a:t>
            </a:r>
            <a:r>
              <a:rPr lang="ko-KR" altLang="en-US" sz="2800" dirty="0"/>
              <a:t> 우유를 많이 </a:t>
            </a:r>
            <a:r>
              <a:rPr lang="ko-KR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마시</a:t>
            </a:r>
            <a:r>
              <a:rPr lang="ko-KR" altLang="en-US" sz="2800" b="1" u="sng" dirty="0">
                <a:solidFill>
                  <a:srgbClr val="0070C0"/>
                </a:solidFill>
              </a:rPr>
              <a:t>는 게 어때요</a:t>
            </a:r>
            <a:r>
              <a:rPr lang="en-US" altLang="ko-KR" sz="2800" b="1" u="sng" dirty="0">
                <a:solidFill>
                  <a:srgbClr val="0070C0"/>
                </a:solidFill>
              </a:rPr>
              <a:t>?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ko-KR" altLang="en-US" sz="2800" dirty="0"/>
              <a:t>   </a:t>
            </a:r>
            <a:r>
              <a:rPr lang="en-US" altLang="ko-KR" sz="2800" dirty="0"/>
              <a:t>3.</a:t>
            </a:r>
            <a:r>
              <a:rPr lang="ko-KR" altLang="en-US" sz="2800" dirty="0"/>
              <a:t> 주말마다 자전거를 </a:t>
            </a:r>
            <a:r>
              <a:rPr lang="ko-KR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타</a:t>
            </a:r>
            <a:r>
              <a:rPr lang="ko-KR" altLang="en-US" sz="2800" b="1" u="sng" dirty="0">
                <a:solidFill>
                  <a:srgbClr val="0070C0"/>
                </a:solidFill>
              </a:rPr>
              <a:t>는 게 어때요</a:t>
            </a:r>
            <a:r>
              <a:rPr lang="en-US" altLang="ko-KR" sz="2800" b="1" u="sng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2765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6826C-1FBD-7249-B4D5-4F945757F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268760"/>
            <a:ext cx="8003232" cy="4536504"/>
          </a:xfrm>
          <a:solidFill>
            <a:schemeClr val="accent5">
              <a:lumMod val="9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>
                <a:solidFill>
                  <a:schemeClr val="tx1"/>
                </a:solidFill>
              </a:rPr>
              <a:t>How about …?</a:t>
            </a:r>
            <a:br>
              <a:rPr lang="ko-KR" altLang="en-US" sz="2400" dirty="0">
                <a:solidFill>
                  <a:schemeClr val="tx1"/>
                </a:solidFill>
              </a:rPr>
            </a:br>
            <a:r>
              <a:rPr lang="en-US" altLang="ko-KR" sz="2400" dirty="0">
                <a:solidFill>
                  <a:schemeClr val="tx1"/>
                </a:solidFill>
              </a:rPr>
              <a:t>= </a:t>
            </a:r>
            <a:r>
              <a:rPr lang="en-US" sz="2400" dirty="0">
                <a:solidFill>
                  <a:schemeClr val="tx1"/>
                </a:solidFill>
              </a:rPr>
              <a:t>Verb stem + </a:t>
            </a:r>
            <a:r>
              <a:rPr lang="en-US" sz="2400" b="1" u="sng" dirty="0">
                <a:solidFill>
                  <a:srgbClr val="0070C0"/>
                </a:solidFill>
              </a:rPr>
              <a:t>~</a:t>
            </a:r>
            <a:r>
              <a:rPr lang="ko-KR" altLang="en-US" sz="2400" b="1" u="sng" dirty="0">
                <a:solidFill>
                  <a:srgbClr val="0070C0"/>
                </a:solidFill>
              </a:rPr>
              <a:t>는 게 어때요</a:t>
            </a:r>
            <a:r>
              <a:rPr lang="en-US" altLang="ko-KR" sz="2400" b="1" u="sng" dirty="0">
                <a:solidFill>
                  <a:srgbClr val="0070C0"/>
                </a:solidFill>
              </a:rPr>
              <a:t>?</a:t>
            </a:r>
            <a:br>
              <a:rPr lang="ko-KR" altLang="en-US" sz="2400" b="1" u="sng" dirty="0">
                <a:solidFill>
                  <a:srgbClr val="0070C0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Examples </a:t>
            </a:r>
            <a:br>
              <a:rPr lang="en-US" sz="2400" dirty="0">
                <a:solidFill>
                  <a:schemeClr val="tx1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1. </a:t>
            </a:r>
            <a:r>
              <a:rPr lang="ko-KR" altLang="en-US" sz="2400" dirty="0">
                <a:solidFill>
                  <a:schemeClr val="tx1"/>
                </a:solidFill>
              </a:rPr>
              <a:t>다시 </a:t>
            </a: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하</a:t>
            </a:r>
            <a:r>
              <a:rPr lang="ko-KR" altLang="en-US" sz="2400" b="1" u="sng" dirty="0">
                <a:solidFill>
                  <a:srgbClr val="0070C0"/>
                </a:solidFill>
              </a:rPr>
              <a:t>는 게 어때요</a:t>
            </a:r>
            <a:r>
              <a:rPr lang="en-US" altLang="ko-KR" sz="2400" b="1" u="sng" dirty="0">
                <a:solidFill>
                  <a:srgbClr val="0070C0"/>
                </a:solidFill>
              </a:rPr>
              <a:t>?</a:t>
            </a:r>
            <a:br>
              <a:rPr lang="en-US" sz="2400" b="1" u="sng" dirty="0">
                <a:solidFill>
                  <a:srgbClr val="0070C0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= How about doing it again?</a:t>
            </a:r>
            <a:br>
              <a:rPr lang="en-US" sz="2400" dirty="0">
                <a:solidFill>
                  <a:schemeClr val="tx1"/>
                </a:solidFill>
              </a:rPr>
            </a:br>
            <a:br>
              <a:rPr lang="en-US" sz="2400" dirty="0">
                <a:solidFill>
                  <a:schemeClr val="tx1"/>
                </a:solidFill>
              </a:rPr>
            </a:br>
            <a:r>
              <a:rPr lang="en-US" altLang="ko-KR" sz="2400" dirty="0">
                <a:solidFill>
                  <a:schemeClr val="tx1"/>
                </a:solidFill>
              </a:rPr>
              <a:t>2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안으로 </a:t>
            </a:r>
            <a:r>
              <a:rPr lang="ko-KR" alt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들어가</a:t>
            </a:r>
            <a:r>
              <a:rPr lang="ko-KR" altLang="en-US" sz="2400" b="1" u="sng" dirty="0">
                <a:solidFill>
                  <a:srgbClr val="0070C0"/>
                </a:solidFill>
              </a:rPr>
              <a:t>는 게 어때요</a:t>
            </a:r>
            <a:r>
              <a:rPr lang="en-US" altLang="ko-KR" sz="2400" b="1" u="sng" dirty="0">
                <a:solidFill>
                  <a:srgbClr val="0070C0"/>
                </a:solidFill>
              </a:rPr>
              <a:t>?</a:t>
            </a:r>
            <a:br>
              <a:rPr lang="en-US" sz="2400" b="1" u="sng" dirty="0">
                <a:solidFill>
                  <a:srgbClr val="0070C0"/>
                </a:solidFill>
              </a:rPr>
            </a:br>
            <a:r>
              <a:rPr lang="en-US" sz="2400" dirty="0">
                <a:solidFill>
                  <a:schemeClr val="tx1"/>
                </a:solidFill>
              </a:rPr>
              <a:t>= How about going inside?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0A9BE93-F66D-B540-9276-A4B02AA60231}"/>
              </a:ext>
            </a:extLst>
          </p:cNvPr>
          <p:cNvSpPr txBox="1"/>
          <p:nvPr/>
        </p:nvSpPr>
        <p:spPr>
          <a:xfrm>
            <a:off x="467544" y="406405"/>
            <a:ext cx="8003232" cy="64633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        </a:t>
            </a:r>
            <a:r>
              <a:rPr lang="en-US" altLang="ko-KR" sz="3600" dirty="0"/>
              <a:t>~</a:t>
            </a:r>
            <a:r>
              <a:rPr lang="ko-KR" altLang="en-US" sz="3600" dirty="0"/>
              <a:t>는 게 어때요</a:t>
            </a:r>
            <a:r>
              <a:rPr lang="en-US" altLang="ko-KR" sz="3600" dirty="0"/>
              <a:t>?</a:t>
            </a:r>
            <a:r>
              <a:rPr lang="ko-KR" altLang="en-US" sz="3600" dirty="0"/>
              <a:t>  </a:t>
            </a:r>
            <a:r>
              <a:rPr lang="en-US" altLang="ko-KR" sz="3600" dirty="0"/>
              <a:t>  </a:t>
            </a:r>
            <a:r>
              <a:rPr lang="en-US" altLang="ko-KR" sz="2400" dirty="0"/>
              <a:t>(How about….?)</a:t>
            </a:r>
            <a:endParaRPr lang="en-US" sz="24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D12B7B6-84A9-3048-8460-42542708B80C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0407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24EF9-1B79-8648-A0C8-244F63E01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42788"/>
            <a:ext cx="8291264" cy="778098"/>
          </a:xfrm>
          <a:solidFill>
            <a:schemeClr val="accent1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altLang="ko-KR" sz="3600" dirty="0"/>
              <a:t>-</a:t>
            </a:r>
            <a:r>
              <a:rPr lang="ko-KR" altLang="en-US" sz="3600" dirty="0"/>
              <a:t> 는 게 어때요</a:t>
            </a:r>
            <a:r>
              <a:rPr lang="en-US" altLang="ko-KR" sz="3600" dirty="0"/>
              <a:t>?</a:t>
            </a:r>
            <a:r>
              <a:rPr lang="ko-KR" altLang="en-US" sz="3600" dirty="0"/>
              <a:t>  </a:t>
            </a:r>
            <a:r>
              <a:rPr lang="en-US" altLang="ko-KR" sz="3600" dirty="0"/>
              <a:t>  </a:t>
            </a:r>
            <a:r>
              <a:rPr lang="en-US" altLang="ko-KR" sz="2400" dirty="0"/>
              <a:t>(How about….?)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3ACA9-B743-EF4D-AD88-90B63466B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013" y="1307595"/>
            <a:ext cx="8291264" cy="4857403"/>
          </a:xfrm>
          <a:solidFill>
            <a:schemeClr val="accent1"/>
          </a:solidFill>
        </p:spPr>
        <p:txBody>
          <a:bodyPr>
            <a:normAutofit lnSpcReduction="10000"/>
          </a:bodyPr>
          <a:lstStyle/>
          <a:p>
            <a:r>
              <a:rPr lang="en-US" sz="2400" b="1" dirty="0"/>
              <a:t>Word contractions</a:t>
            </a:r>
          </a:p>
          <a:p>
            <a:pPr marL="0" indent="0">
              <a:buNone/>
            </a:pPr>
            <a:r>
              <a:rPr lang="ko-KR" altLang="en-US" sz="2400" dirty="0"/>
              <a:t>    </a:t>
            </a:r>
            <a:r>
              <a:rPr lang="en-US" altLang="ko-KR" sz="2400" dirty="0"/>
              <a:t> ~</a:t>
            </a:r>
            <a:r>
              <a:rPr lang="ko-KR" altLang="en-US" sz="2400" dirty="0"/>
              <a:t>는 거 </a:t>
            </a:r>
            <a:r>
              <a:rPr lang="en-US" altLang="ko-KR" sz="2400" dirty="0"/>
              <a:t>+ </a:t>
            </a:r>
            <a:r>
              <a:rPr lang="en-US" sz="2400" dirty="0"/>
              <a:t>subject marker (</a:t>
            </a:r>
            <a:r>
              <a:rPr lang="ko-KR" altLang="en-US" sz="2400" dirty="0"/>
              <a:t>이</a:t>
            </a:r>
            <a:r>
              <a:rPr lang="en-US" altLang="ko-KR" sz="2400" dirty="0"/>
              <a:t>/</a:t>
            </a:r>
            <a:r>
              <a:rPr lang="ko-KR" altLang="en-US" sz="2400" dirty="0"/>
              <a:t>가</a:t>
            </a:r>
            <a:r>
              <a:rPr lang="en-US" altLang="ko-KR" sz="2400" dirty="0"/>
              <a:t>) →  ~</a:t>
            </a:r>
            <a:r>
              <a:rPr lang="ko-KR" altLang="en-US" sz="2400" dirty="0"/>
              <a:t>는 것 </a:t>
            </a:r>
            <a:r>
              <a:rPr lang="en-US" altLang="ko-KR" sz="2400" dirty="0"/>
              <a:t>+ </a:t>
            </a:r>
            <a:r>
              <a:rPr lang="ko-KR" altLang="en-US" sz="2400" dirty="0"/>
              <a:t>이 </a:t>
            </a: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>→ </a:t>
            </a:r>
            <a:r>
              <a:rPr lang="en-US" altLang="ko-KR" sz="2400" dirty="0"/>
              <a:t>~ </a:t>
            </a:r>
            <a:r>
              <a:rPr lang="ko-KR" altLang="en-US" sz="2400" dirty="0"/>
              <a:t>는 것이 → </a:t>
            </a:r>
            <a:r>
              <a:rPr lang="en-US" altLang="ko-KR" sz="2400" dirty="0"/>
              <a:t>~</a:t>
            </a:r>
            <a:r>
              <a:rPr lang="ko-KR" altLang="en-US" sz="2400" dirty="0"/>
              <a:t>는 게</a:t>
            </a:r>
            <a:endParaRPr lang="en-US" altLang="ko-KR" sz="2400" dirty="0"/>
          </a:p>
          <a:p>
            <a:pPr marL="0" indent="0">
              <a:buNone/>
            </a:pPr>
            <a:br>
              <a:rPr lang="ko-KR" altLang="en-US" sz="2400" dirty="0"/>
            </a:br>
            <a:r>
              <a:rPr lang="ko-KR" altLang="en-US" sz="2400" dirty="0"/>
              <a:t>     </a:t>
            </a:r>
            <a:r>
              <a:rPr lang="en-US" altLang="ko-KR" sz="2400" dirty="0"/>
              <a:t>~ </a:t>
            </a:r>
            <a:r>
              <a:rPr lang="ko-KR" altLang="en-US" sz="2400" dirty="0"/>
              <a:t>는 거 </a:t>
            </a:r>
            <a:r>
              <a:rPr lang="en-US" altLang="ko-KR" sz="2400" dirty="0"/>
              <a:t>+ </a:t>
            </a:r>
            <a:r>
              <a:rPr lang="en-US" sz="2400" dirty="0"/>
              <a:t>topic marker (</a:t>
            </a:r>
            <a:r>
              <a:rPr lang="ko-KR" altLang="en-US" sz="2400" dirty="0"/>
              <a:t>은</a:t>
            </a:r>
            <a:r>
              <a:rPr lang="en-US" altLang="ko-KR" sz="2400" dirty="0"/>
              <a:t>/</a:t>
            </a:r>
            <a:r>
              <a:rPr lang="ko-KR" altLang="en-US" sz="2400" dirty="0"/>
              <a:t>는</a:t>
            </a:r>
            <a:r>
              <a:rPr lang="en-US" altLang="ko-KR" sz="2400" dirty="0"/>
              <a:t>) </a:t>
            </a:r>
          </a:p>
          <a:p>
            <a:pPr marL="0" indent="0">
              <a:buNone/>
            </a:pPr>
            <a:r>
              <a:rPr lang="en-US" altLang="ko-KR" sz="2400" dirty="0"/>
              <a:t>→ ~ </a:t>
            </a:r>
            <a:r>
              <a:rPr lang="ko-KR" altLang="en-US" sz="2400" dirty="0"/>
              <a:t>는 거 </a:t>
            </a:r>
            <a:r>
              <a:rPr lang="en-US" altLang="ko-KR" sz="2400" dirty="0"/>
              <a:t>+ </a:t>
            </a:r>
            <a:r>
              <a:rPr lang="ko-KR" altLang="en-US" sz="2400" dirty="0"/>
              <a:t>는 → </a:t>
            </a:r>
            <a:r>
              <a:rPr lang="en-US" altLang="ko-KR" sz="2400" dirty="0"/>
              <a:t>~ </a:t>
            </a:r>
            <a:r>
              <a:rPr lang="ko-KR" altLang="en-US" sz="2400" dirty="0"/>
              <a:t>는 건</a:t>
            </a:r>
            <a:br>
              <a:rPr lang="ko-KR" altLang="en-US" sz="2400" dirty="0"/>
            </a:br>
            <a:br>
              <a:rPr lang="ko-KR" altLang="en-US" sz="2400" dirty="0"/>
            </a:br>
            <a:r>
              <a:rPr lang="ko-KR" altLang="en-US" sz="2400" dirty="0"/>
              <a:t>이렇게 하는 거 어때요</a:t>
            </a:r>
            <a:r>
              <a:rPr lang="en-US" altLang="ko-KR" sz="2400" dirty="0"/>
              <a:t>? [ </a:t>
            </a:r>
            <a:r>
              <a:rPr lang="en-US" sz="2400" dirty="0"/>
              <a:t>Neutral ]</a:t>
            </a:r>
            <a:br>
              <a:rPr lang="en-US" sz="2400" dirty="0"/>
            </a:br>
            <a:r>
              <a:rPr lang="en-US" sz="2400" dirty="0"/>
              <a:t>= How about doing it this way?</a:t>
            </a:r>
            <a:br>
              <a:rPr lang="en-US" sz="2400" dirty="0"/>
            </a:br>
            <a:br>
              <a:rPr lang="en-US" sz="2400" dirty="0"/>
            </a:br>
            <a:r>
              <a:rPr lang="ko-KR" altLang="en-US" sz="2400" dirty="0"/>
              <a:t>이렇게 하는 게 어때요</a:t>
            </a:r>
            <a:r>
              <a:rPr lang="en-US" altLang="ko-KR" sz="2400" dirty="0"/>
              <a:t>? [ + </a:t>
            </a:r>
            <a:r>
              <a:rPr lang="en-US" sz="2400" dirty="0"/>
              <a:t>Subject Marker ]</a:t>
            </a:r>
            <a:br>
              <a:rPr lang="en-US" sz="2400" dirty="0"/>
            </a:br>
            <a:r>
              <a:rPr lang="en-US" sz="2400" dirty="0"/>
              <a:t>= How about doing it this way?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2E92A22-DCCD-1140-994D-6F7168A5F28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982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A8B85-9D0C-D949-9CD0-9E19200A3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문법 및 표현  </a:t>
            </a:r>
            <a:r>
              <a:rPr lang="en-US" altLang="ko-KR" sz="3600" dirty="0"/>
              <a:t>P. 107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6F230943-3C33-2B4B-9D5C-3C50E5151BE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8CBFB-DB46-C542-82E6-4E3475C7B6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0C708248-5768-3D48-8468-DA483ECB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251" y="1134264"/>
            <a:ext cx="8657497" cy="51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85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60B40-5326-4946-BFEA-4E2447376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2246"/>
            <a:ext cx="8363272" cy="903746"/>
          </a:xfrm>
          <a:solidFill>
            <a:schemeClr val="accent5">
              <a:lumMod val="75000"/>
            </a:schemeClr>
          </a:solidFill>
        </p:spPr>
        <p:txBody>
          <a:bodyPr/>
          <a:lstStyle/>
          <a:p>
            <a:pPr algn="l"/>
            <a:r>
              <a:rPr lang="en-US" altLang="ko-KR" b="1" dirty="0"/>
              <a:t>  ~</a:t>
            </a:r>
            <a:r>
              <a:rPr lang="ko-KR" altLang="en-US" b="1" dirty="0" err="1"/>
              <a:t>았</a:t>
            </a:r>
            <a:r>
              <a:rPr lang="en-US" altLang="ko-KR" b="1" dirty="0"/>
              <a:t>/</a:t>
            </a:r>
            <a:r>
              <a:rPr lang="ko-KR" altLang="en-US" b="1" dirty="0" err="1"/>
              <a:t>었던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19691-AE21-DD43-9B39-88B86DDCA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325" y="1504354"/>
            <a:ext cx="8363272" cy="4137323"/>
          </a:xfrm>
          <a:solidFill>
            <a:schemeClr val="accent5"/>
          </a:solidFill>
        </p:spPr>
        <p:txBody>
          <a:bodyPr/>
          <a:lstStyle/>
          <a:p>
            <a:r>
              <a:rPr lang="ko-KR" altLang="en-US" sz="2400" dirty="0"/>
              <a:t>과거의 상황을 회상할 때 사용하는 표현</a:t>
            </a: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>    과거의 사실이 이미 중단되거나 지나가 버렸음을 나타냄</a:t>
            </a:r>
            <a:endParaRPr lang="en-US" altLang="ko-KR" sz="2400" dirty="0"/>
          </a:p>
          <a:p>
            <a:r>
              <a:rPr lang="en-US" altLang="ko-KR" sz="2400" dirty="0"/>
              <a:t>This is used to reflect on a past situation. </a:t>
            </a:r>
            <a:r>
              <a:rPr lang="en-US" sz="2400" dirty="0"/>
              <a:t>This implies that the situation has already passed.</a:t>
            </a:r>
            <a:endParaRPr lang="en-US" altLang="ko-KR" sz="2400" dirty="0"/>
          </a:p>
          <a:p>
            <a:endParaRPr lang="en-US" altLang="ko-KR" sz="2400" dirty="0"/>
          </a:p>
          <a:p>
            <a:endParaRPr lang="en-US" altLang="ko-KR" sz="2800" dirty="0"/>
          </a:p>
          <a:p>
            <a:endParaRPr lang="en-US" altLang="ko-KR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465FEEF-6CFD-E142-9B60-61915314319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5833AF7-03CD-7841-A077-F9883487E9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563875"/>
              </p:ext>
            </p:extLst>
          </p:nvPr>
        </p:nvGraphicFramePr>
        <p:xfrm>
          <a:off x="1115616" y="3429000"/>
          <a:ext cx="6720408" cy="1937433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240136">
                  <a:extLst>
                    <a:ext uri="{9D8B030D-6E8A-4147-A177-3AD203B41FA5}">
                      <a16:colId xmlns:a16="http://schemas.microsoft.com/office/drawing/2014/main" val="123547786"/>
                    </a:ext>
                  </a:extLst>
                </a:gridCol>
                <a:gridCol w="2240136">
                  <a:extLst>
                    <a:ext uri="{9D8B030D-6E8A-4147-A177-3AD203B41FA5}">
                      <a16:colId xmlns:a16="http://schemas.microsoft.com/office/drawing/2014/main" val="2224865803"/>
                    </a:ext>
                  </a:extLst>
                </a:gridCol>
                <a:gridCol w="2240136">
                  <a:extLst>
                    <a:ext uri="{9D8B030D-6E8A-4147-A177-3AD203B41FA5}">
                      <a16:colId xmlns:a16="http://schemas.microsoft.com/office/drawing/2014/main" val="941710859"/>
                    </a:ext>
                  </a:extLst>
                </a:gridCol>
              </a:tblGrid>
              <a:tr h="645811">
                <a:tc>
                  <a:txBody>
                    <a:bodyPr/>
                    <a:lstStyle/>
                    <a:p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ㅏ</a:t>
                      </a:r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ㅗ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endParaRPr lang="en-US" dirty="0">
                        <a:latin typeface="굴림" panose="020B0600000101010101" pitchFamily="50" charset="-127"/>
                        <a:ea typeface="굴림" panose="020B0600000101010101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+</a:t>
                      </a:r>
                      <a:r>
                        <a:rPr lang="ko-KR" altLang="en-US" dirty="0"/>
                        <a:t>  </a:t>
                      </a:r>
                      <a:r>
                        <a:rPr lang="en-US" altLang="ko-KR" dirty="0"/>
                        <a:t>~</a:t>
                      </a:r>
                      <a:r>
                        <a:rPr lang="ko-KR" altLang="en-US" dirty="0" err="1"/>
                        <a:t>았던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/>
                        <a:t>갔던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좋았던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0015595"/>
                  </a:ext>
                </a:extLst>
              </a:tr>
              <a:tr h="645811">
                <a:tc>
                  <a:txBody>
                    <a:bodyPr/>
                    <a:lstStyle/>
                    <a:p>
                      <a:r>
                        <a:rPr lang="ko-KR" altLang="en-US" dirty="0"/>
                        <a:t> </a:t>
                      </a:r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ㅏ</a:t>
                      </a:r>
                      <a:r>
                        <a:rPr lang="en-US" altLang="ko-KR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, </a:t>
                      </a:r>
                      <a:r>
                        <a:rPr lang="ko-KR" altLang="en-US" dirty="0" err="1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ㅗ</a:t>
                      </a:r>
                      <a:r>
                        <a:rPr lang="ko-KR" altLang="en-US" dirty="0">
                          <a:latin typeface="굴림" panose="020B0600000101010101" pitchFamily="50" charset="-127"/>
                          <a:ea typeface="굴림" panose="020B0600000101010101" pitchFamily="50" charset="-127"/>
                        </a:rPr>
                        <a:t> </a:t>
                      </a:r>
                      <a:r>
                        <a:rPr lang="ko-KR" altLang="en-US" dirty="0"/>
                        <a:t>외 다른 모음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+</a:t>
                      </a:r>
                      <a:r>
                        <a:rPr lang="ko-KR" altLang="en-US" dirty="0"/>
                        <a:t> </a:t>
                      </a:r>
                      <a:r>
                        <a:rPr lang="en-US" altLang="ko-KR" dirty="0"/>
                        <a:t> ~</a:t>
                      </a:r>
                      <a:r>
                        <a:rPr lang="ko-KR" altLang="en-US" dirty="0" err="1"/>
                        <a:t>었던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/>
                        <a:t>먹었던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들었던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8209509"/>
                  </a:ext>
                </a:extLst>
              </a:tr>
              <a:tr h="645811">
                <a:tc>
                  <a:txBody>
                    <a:bodyPr/>
                    <a:lstStyle/>
                    <a:p>
                      <a:r>
                        <a:rPr lang="ko-KR" altLang="en-US" dirty="0"/>
                        <a:t>하다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dirty="0"/>
                        <a:t>+</a:t>
                      </a:r>
                      <a:r>
                        <a:rPr lang="ko-KR" altLang="en-US" dirty="0"/>
                        <a:t> </a:t>
                      </a:r>
                      <a:r>
                        <a:rPr lang="en-US" altLang="ko-KR" dirty="0"/>
                        <a:t> ~</a:t>
                      </a:r>
                      <a:r>
                        <a:rPr lang="ko-KR" altLang="en-US" dirty="0"/>
                        <a:t>했던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dirty="0"/>
                        <a:t>했던</a:t>
                      </a:r>
                      <a:r>
                        <a:rPr lang="en-US" altLang="ko-KR" dirty="0"/>
                        <a:t>,</a:t>
                      </a:r>
                      <a:r>
                        <a:rPr lang="ko-KR" altLang="en-US" dirty="0"/>
                        <a:t> 공부했던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1354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3926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2">
            <a:extLst>
              <a:ext uri="{FF2B5EF4-FFF2-40B4-BE49-F238E27FC236}">
                <a16:creationId xmlns:a16="http://schemas.microsoft.com/office/drawing/2014/main" id="{50CA81DA-2E71-CC4C-892D-81D1D9FA4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476250"/>
            <a:ext cx="7848600" cy="588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32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     </a:t>
            </a:r>
            <a:r>
              <a:rPr kumimoji="1" lang="en-US" altLang="ko-KR" sz="32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V.S. + </a:t>
            </a:r>
            <a:r>
              <a:rPr kumimoji="1" lang="ko-KR" altLang="en-US" sz="3200" dirty="0"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던</a:t>
            </a:r>
            <a:endParaRPr kumimoji="1" lang="ko-KR" altLang="en-US" sz="3200" dirty="0">
              <a:solidFill>
                <a:srgbClr val="0000FF"/>
              </a:solidFill>
              <a:latin typeface="Times New Roman" panose="02020603050405020304" pitchFamily="18" charset="0"/>
              <a:ea typeface="굴림" panose="020B0600000101010101" pitchFamily="34" charset="-127"/>
              <a:cs typeface="Times New Roman" panose="02020603050405020304" pitchFamily="18" charset="0"/>
            </a:endParaRPr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415891EE-2ACC-3444-8DB7-731D6F743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49275"/>
            <a:ext cx="381635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>
                <a:solidFill>
                  <a:srgbClr val="3333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‘used to’</a:t>
            </a:r>
          </a:p>
        </p:txBody>
      </p:sp>
      <p:sp>
        <p:nvSpPr>
          <p:cNvPr id="89092" name="Text Box 4">
            <a:extLst>
              <a:ext uri="{FF2B5EF4-FFF2-40B4-BE49-F238E27FC236}">
                <a16:creationId xmlns:a16="http://schemas.microsoft.com/office/drawing/2014/main" id="{8F2EF0C4-1F4A-174B-8AEA-B03CC9E698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341438"/>
            <a:ext cx="79930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kumimoji="1" lang="ko-KR" altLang="en-US" sz="2800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  <p:sp>
        <p:nvSpPr>
          <p:cNvPr id="31749" name="Text Box 5">
            <a:extLst>
              <a:ext uri="{FF2B5EF4-FFF2-40B4-BE49-F238E27FC236}">
                <a16:creationId xmlns:a16="http://schemas.microsoft.com/office/drawing/2014/main" id="{58A97CE4-EAF5-3A47-B4B3-50D558759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484313"/>
            <a:ext cx="8207375" cy="51911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kumimoji="1" lang="ko-KR" altLang="en-US" sz="2800">
                <a:latin typeface="Times New Roman" panose="02020603050405020304" pitchFamily="18" charset="0"/>
                <a:ea typeface="굴림" panose="020B0600000101010101" pitchFamily="34" charset="-127"/>
              </a:rPr>
              <a:t>초등학교 때  살</a:t>
            </a:r>
            <a:r>
              <a:rPr kumimoji="1" lang="ko-KR" altLang="en-US" sz="280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던 </a:t>
            </a:r>
            <a:r>
              <a:rPr kumimoji="1" lang="ko-KR" altLang="en-US" sz="2800">
                <a:latin typeface="Times New Roman" panose="02020603050405020304" pitchFamily="18" charset="0"/>
                <a:ea typeface="굴림" panose="020B0600000101010101" pitchFamily="34" charset="-127"/>
              </a:rPr>
              <a:t>동네가 어디예요</a:t>
            </a:r>
            <a:r>
              <a:rPr kumimoji="1" lang="en-US" altLang="ko-KR" sz="2800">
                <a:latin typeface="Times New Roman" panose="02020603050405020304" pitchFamily="18" charset="0"/>
                <a:ea typeface="굴림" panose="020B0600000101010101" pitchFamily="34" charset="-127"/>
              </a:rPr>
              <a:t>?</a:t>
            </a:r>
          </a:p>
        </p:txBody>
      </p:sp>
      <p:sp>
        <p:nvSpPr>
          <p:cNvPr id="31750" name="Text Box 6">
            <a:extLst>
              <a:ext uri="{FF2B5EF4-FFF2-40B4-BE49-F238E27FC236}">
                <a16:creationId xmlns:a16="http://schemas.microsoft.com/office/drawing/2014/main" id="{B9754DDF-C477-1B43-8675-9B26A1BCC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924704"/>
            <a:ext cx="8207375" cy="519112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3. </a:t>
            </a: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고등학교 때 자주 듣</a:t>
            </a:r>
            <a:r>
              <a:rPr kumimoji="1" lang="ko-KR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던</a:t>
            </a: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 음악이 뭐예요</a:t>
            </a: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?</a:t>
            </a:r>
          </a:p>
        </p:txBody>
      </p:sp>
      <p:sp>
        <p:nvSpPr>
          <p:cNvPr id="31751" name="Text Box 7">
            <a:extLst>
              <a:ext uri="{FF2B5EF4-FFF2-40B4-BE49-F238E27FC236}">
                <a16:creationId xmlns:a16="http://schemas.microsoft.com/office/drawing/2014/main" id="{F3308060-7737-9241-AA8A-59BA7EB8F2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04508"/>
            <a:ext cx="8207375" cy="519113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>
                <a:latin typeface="Times New Roman" panose="02020603050405020304" pitchFamily="18" charset="0"/>
                <a:ea typeface="굴림" panose="020B0600000101010101" pitchFamily="34" charset="-127"/>
              </a:rPr>
              <a:t>2. </a:t>
            </a:r>
            <a:r>
              <a:rPr kumimoji="1" lang="ko-KR" altLang="en-US" sz="2800">
                <a:latin typeface="Times New Roman" panose="02020603050405020304" pitchFamily="18" charset="0"/>
                <a:ea typeface="굴림" panose="020B0600000101010101" pitchFamily="34" charset="-127"/>
              </a:rPr>
              <a:t>어렸을 때 좋아하</a:t>
            </a:r>
            <a:r>
              <a:rPr kumimoji="1" lang="ko-KR" altLang="en-US" sz="280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던</a:t>
            </a:r>
            <a:r>
              <a:rPr kumimoji="1" lang="ko-KR" altLang="en-US" sz="2800">
                <a:latin typeface="Times New Roman" panose="02020603050405020304" pitchFamily="18" charset="0"/>
                <a:ea typeface="굴림" panose="020B0600000101010101" pitchFamily="34" charset="-127"/>
              </a:rPr>
              <a:t> 음식이 뭐예요</a:t>
            </a:r>
            <a:r>
              <a:rPr kumimoji="1" lang="en-US" altLang="ko-KR" sz="2800">
                <a:latin typeface="Times New Roman" panose="02020603050405020304" pitchFamily="18" charset="0"/>
                <a:ea typeface="굴림" panose="020B0600000101010101" pitchFamily="34" charset="-127"/>
              </a:rPr>
              <a:t>?</a:t>
            </a:r>
          </a:p>
        </p:txBody>
      </p:sp>
      <p:sp>
        <p:nvSpPr>
          <p:cNvPr id="31752" name="Text Box 8">
            <a:extLst>
              <a:ext uri="{FF2B5EF4-FFF2-40B4-BE49-F238E27FC236}">
                <a16:creationId xmlns:a16="http://schemas.microsoft.com/office/drawing/2014/main" id="{32A9C737-1500-A547-ADFA-9C8C47B307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644900"/>
            <a:ext cx="8207376" cy="1169551"/>
          </a:xfrm>
          <a:prstGeom prst="rect">
            <a:avLst/>
          </a:prstGeom>
          <a:solidFill>
            <a:srgbClr val="CC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4. </a:t>
            </a: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전에 데이트하</a:t>
            </a:r>
            <a:r>
              <a:rPr kumimoji="1" lang="ko-KR" altLang="en-US" sz="28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던</a:t>
            </a: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 남자</a:t>
            </a: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여자를 다시 만나 보고  </a:t>
            </a:r>
            <a:endParaRPr kumimoji="1" lang="en-US" altLang="ko-KR" sz="2800" dirty="0"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 eaLnBrk="1" hangingPunct="1">
              <a:spcBef>
                <a:spcPct val="50000"/>
              </a:spcBef>
            </a:pP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    </a:t>
            </a:r>
            <a:r>
              <a:rPr kumimoji="1" lang="ko-KR" altLang="en-US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싶어요</a:t>
            </a:r>
            <a:r>
              <a:rPr kumimoji="1" lang="en-US" altLang="ko-KR" sz="2800" dirty="0">
                <a:latin typeface="Times New Roman" panose="02020603050405020304" pitchFamily="18" charset="0"/>
                <a:ea typeface="굴림" panose="020B0600000101010101" pitchFamily="34" charset="-127"/>
              </a:rPr>
              <a:t>?</a:t>
            </a:r>
          </a:p>
        </p:txBody>
      </p:sp>
      <p:sp>
        <p:nvSpPr>
          <p:cNvPr id="31753" name="Text Box 9">
            <a:extLst>
              <a:ext uri="{FF2B5EF4-FFF2-40B4-BE49-F238E27FC236}">
                <a16:creationId xmlns:a16="http://schemas.microsoft.com/office/drawing/2014/main" id="{B3C47A11-0543-2141-B3F7-F20D55F33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393" y="5063965"/>
            <a:ext cx="64087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800" dirty="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*</a:t>
            </a:r>
            <a:r>
              <a:rPr kumimoji="1" lang="en-US" altLang="ko-KR" sz="2800" dirty="0">
                <a:latin typeface="굴림" panose="020B0600000101010101" pitchFamily="34" charset="-127"/>
                <a:ea typeface="굴림" panose="020B0600000101010101" pitchFamily="34" charset="-127"/>
              </a:rPr>
              <a:t> </a:t>
            </a: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자주 듣</a:t>
            </a:r>
            <a:r>
              <a:rPr kumimoji="1" lang="ko-KR" altLang="en-US" sz="2800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 음악 </a:t>
            </a:r>
            <a:r>
              <a:rPr kumimoji="1" lang="en-US" altLang="ko-KR" sz="2800" dirty="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vs.</a:t>
            </a:r>
            <a:r>
              <a:rPr kumimoji="1" lang="en-US" altLang="ko-KR" sz="2800" dirty="0">
                <a:latin typeface="굴림" panose="020B0600000101010101" pitchFamily="34" charset="-127"/>
                <a:ea typeface="굴림" panose="020B0600000101010101" pitchFamily="34" charset="-127"/>
              </a:rPr>
              <a:t> </a:t>
            </a: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어제 </a:t>
            </a:r>
            <a:r>
              <a:rPr kumimoji="1" lang="ko-KR" altLang="en-US" sz="2800" dirty="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들은</a:t>
            </a: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 음악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2240982E-7E82-ED46-BC39-A4F3DC2EEE9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57C1E69-6723-9542-9605-14D2EEA2E6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29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  <p:bldP spid="31749" grpId="0" animBg="1"/>
      <p:bldP spid="31750" grpId="0" animBg="1"/>
      <p:bldP spid="31751" grpId="0" animBg="1"/>
      <p:bldP spid="31752" grpId="0" animBg="1"/>
      <p:bldP spid="317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404664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4-1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11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즐거웠던 제주도 여행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A fun vacation to </a:t>
            </a:r>
            <a:r>
              <a:rPr kumimoji="1" lang="en-US" altLang="ko-KR" sz="3600" dirty="0" err="1">
                <a:latin typeface="Times New Roman" panose="02020603050405020304" pitchFamily="18" charset="0"/>
                <a:ea typeface="Gulim" panose="020B0600000101010101" pitchFamily="34" charset="-127"/>
              </a:rPr>
              <a:t>Jeju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Island</a:t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413792" y="3835051"/>
            <a:ext cx="8370979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는 게 어때요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?</a:t>
            </a: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았</a:t>
            </a: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kumimoji="1" lang="ko-KR" altLang="en-US" sz="3600" dirty="0" err="1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었던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7" grpId="1" animBg="1"/>
      <p:bldP spid="14338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>
            <a:extLst>
              <a:ext uri="{FF2B5EF4-FFF2-40B4-BE49-F238E27FC236}">
                <a16:creationId xmlns:a16="http://schemas.microsoft.com/office/drawing/2014/main" id="{C6CF9B90-DD48-A24D-949C-93E2C1A35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3284538"/>
            <a:ext cx="42497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크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셔츠가 작아</a:t>
            </a:r>
            <a:r>
              <a:rPr kumimoji="1" lang="ko-KR" altLang="en-US" sz="280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91139" name="ImgPreview" descr="Filename: BD07448_.wmf&#10;Keywords: clothes, fashions, household ...&#10;File Size: 18 KB">
            <a:extLst>
              <a:ext uri="{FF2B5EF4-FFF2-40B4-BE49-F238E27FC236}">
                <a16:creationId xmlns:a16="http://schemas.microsoft.com/office/drawing/2014/main" id="{DDA596DB-20A2-8A4B-8937-33F6C38361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989138"/>
            <a:ext cx="576262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0" name="Picture 4" descr="b_o000005">
            <a:extLst>
              <a:ext uri="{FF2B5EF4-FFF2-40B4-BE49-F238E27FC236}">
                <a16:creationId xmlns:a16="http://schemas.microsoft.com/office/drawing/2014/main" id="{25305D28-30FB-0C4F-BA7A-5FCD211A5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46" t="18768" r="15230" b="28186"/>
          <a:stretch>
            <a:fillRect/>
          </a:stretch>
        </p:blipFill>
        <p:spPr bwMode="auto">
          <a:xfrm>
            <a:off x="827088" y="1557338"/>
            <a:ext cx="100647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5">
            <a:extLst>
              <a:ext uri="{FF2B5EF4-FFF2-40B4-BE49-F238E27FC236}">
                <a16:creationId xmlns:a16="http://schemas.microsoft.com/office/drawing/2014/main" id="{A8E3CDFD-A84A-D342-9B3C-F806CFBD9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076700"/>
            <a:ext cx="3816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400" dirty="0">
                <a:latin typeface="Palatino Linotype" panose="02040502050505030304" pitchFamily="18" charset="0"/>
                <a:ea typeface="굴림" panose="020B0600000101010101" pitchFamily="34" charset="-127"/>
              </a:rPr>
              <a:t>The shirt, which had been big, became small.</a:t>
            </a:r>
          </a:p>
        </p:txBody>
      </p:sp>
      <p:pic>
        <p:nvPicPr>
          <p:cNvPr id="91144" name="Picture 8" descr="sunny">
            <a:extLst>
              <a:ext uri="{FF2B5EF4-FFF2-40B4-BE49-F238E27FC236}">
                <a16:creationId xmlns:a16="http://schemas.microsoft.com/office/drawing/2014/main" id="{E44437C9-21FA-2540-B5F7-6075D4DBE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1628775"/>
            <a:ext cx="10810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145" name="Picture 9" descr="clouds">
            <a:extLst>
              <a:ext uri="{FF2B5EF4-FFF2-40B4-BE49-F238E27FC236}">
                <a16:creationId xmlns:a16="http://schemas.microsoft.com/office/drawing/2014/main" id="{F7DA84BB-9953-5E4D-AB76-D1170A2697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1700213"/>
            <a:ext cx="1081088" cy="74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8" name="Text Box 10">
            <a:extLst>
              <a:ext uri="{FF2B5EF4-FFF2-40B4-BE49-F238E27FC236}">
                <a16:creationId xmlns:a16="http://schemas.microsoft.com/office/drawing/2014/main" id="{D713AFA6-A8A9-6B4A-B4B1-8C736E30F1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3438" y="3284538"/>
            <a:ext cx="42497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맑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날씨가 흐려</a:t>
            </a:r>
            <a:r>
              <a:rPr kumimoji="1" lang="ko-KR" altLang="en-US" sz="280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32779" name="Text Box 11">
            <a:extLst>
              <a:ext uri="{FF2B5EF4-FFF2-40B4-BE49-F238E27FC236}">
                <a16:creationId xmlns:a16="http://schemas.microsoft.com/office/drawing/2014/main" id="{B65AE796-2D26-BE4D-AAAB-53B2CB344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4076700"/>
            <a:ext cx="38163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400">
                <a:latin typeface="Palatino Linotype" panose="02040502050505030304" pitchFamily="18" charset="0"/>
                <a:ea typeface="굴림" panose="020B0600000101010101" pitchFamily="34" charset="-127"/>
              </a:rPr>
              <a:t>The weather, which had been clear, became cloudy.</a:t>
            </a:r>
          </a:p>
        </p:txBody>
      </p:sp>
      <p:sp>
        <p:nvSpPr>
          <p:cNvPr id="91148" name="Line 12">
            <a:extLst>
              <a:ext uri="{FF2B5EF4-FFF2-40B4-BE49-F238E27FC236}">
                <a16:creationId xmlns:a16="http://schemas.microsoft.com/office/drawing/2014/main" id="{9C8F279E-53C4-CF4F-B995-315705706B5F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1050" y="22764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1149" name="Line 13">
            <a:extLst>
              <a:ext uri="{FF2B5EF4-FFF2-40B4-BE49-F238E27FC236}">
                <a16:creationId xmlns:a16="http://schemas.microsoft.com/office/drawing/2014/main" id="{F03B915B-D79D-A94B-BE3F-945DD94A900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56325" y="21336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D81A4DF8-A0C7-9C41-A342-60FAF6B27239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0CFCF5F-81CC-1849-8730-4FFF31886B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86" y="6168479"/>
            <a:ext cx="469577" cy="183228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96B431B5-B9E1-4A7D-BFE5-45DB33DDB450}"/>
              </a:ext>
            </a:extLst>
          </p:cNvPr>
          <p:cNvSpPr txBox="1">
            <a:spLocks/>
          </p:cNvSpPr>
          <p:nvPr/>
        </p:nvSpPr>
        <p:spPr bwMode="auto">
          <a:xfrm>
            <a:off x="457200" y="402246"/>
            <a:ext cx="8363272" cy="90374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altLang="ko-KR" b="1" kern="0" dirty="0"/>
              <a:t>  A.S + </a:t>
            </a:r>
            <a:r>
              <a:rPr lang="ko-KR" altLang="en-US" b="1" kern="0" dirty="0"/>
              <a:t>던  </a:t>
            </a:r>
            <a:r>
              <a:rPr kumimoji="1" lang="en-US" altLang="ko-KR" sz="3200" dirty="0">
                <a:solidFill>
                  <a:srgbClr val="3333FF"/>
                </a:solidFill>
                <a:latin typeface="Times New Roman" panose="02020603050405020304" pitchFamily="18" charset="0"/>
                <a:ea typeface="굴림" panose="020B0600000101010101" pitchFamily="34" charset="-127"/>
                <a:cs typeface="Times New Roman" panose="02020603050405020304" pitchFamily="18" charset="0"/>
              </a:rPr>
              <a:t>change from a past state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149623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3" grpId="0"/>
      <p:bldP spid="32778" grpId="0"/>
      <p:bldP spid="32779" grpId="0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>
            <a:extLst>
              <a:ext uri="{FF2B5EF4-FFF2-40B4-BE49-F238E27FC236}">
                <a16:creationId xmlns:a16="http://schemas.microsoft.com/office/drawing/2014/main" id="{5EA2B3AD-DAD7-2A4B-9DB4-31D671FAB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46"/>
          <a:stretch>
            <a:fillRect/>
          </a:stretch>
        </p:blipFill>
        <p:spPr bwMode="auto">
          <a:xfrm>
            <a:off x="827088" y="836613"/>
            <a:ext cx="1152525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87" name="Picture 3">
            <a:extLst>
              <a:ext uri="{FF2B5EF4-FFF2-40B4-BE49-F238E27FC236}">
                <a16:creationId xmlns:a16="http://schemas.microsoft.com/office/drawing/2014/main" id="{36CA99D7-F058-3D43-8E0F-FE9F5D900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00"/>
          <a:stretch>
            <a:fillRect/>
          </a:stretch>
        </p:blipFill>
        <p:spPr bwMode="auto">
          <a:xfrm>
            <a:off x="2987675" y="765175"/>
            <a:ext cx="1223963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8" name="Line 4">
            <a:extLst>
              <a:ext uri="{FF2B5EF4-FFF2-40B4-BE49-F238E27FC236}">
                <a16:creationId xmlns:a16="http://schemas.microsoft.com/office/drawing/2014/main" id="{2077A3BF-F527-AE49-B4D1-48ED8FAB909D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9975" y="14128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E90A118C-FA3D-DD47-8BF1-742FF0C85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76475"/>
            <a:ext cx="42497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짧</a:t>
            </a:r>
            <a:r>
              <a:rPr kumimoji="1" lang="ko-KR" altLang="en-US" sz="2800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 dirty="0">
                <a:latin typeface="굴림" panose="020B0600000101010101" pitchFamily="34" charset="-127"/>
                <a:ea typeface="굴림" panose="020B0600000101010101" pitchFamily="34" charset="-127"/>
              </a:rPr>
              <a:t> 머리가 길어</a:t>
            </a:r>
            <a:r>
              <a:rPr kumimoji="1" lang="ko-KR" altLang="en-US" sz="2800" dirty="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 dirty="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93190" name="Picture 6" descr="j0293830[1]">
            <a:extLst>
              <a:ext uri="{FF2B5EF4-FFF2-40B4-BE49-F238E27FC236}">
                <a16:creationId xmlns:a16="http://schemas.microsoft.com/office/drawing/2014/main" id="{E6677681-817F-FD4E-B16F-002D872BE2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692150"/>
            <a:ext cx="11080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1" name="Picture 7" descr="j0293832[1]">
            <a:extLst>
              <a:ext uri="{FF2B5EF4-FFF2-40B4-BE49-F238E27FC236}">
                <a16:creationId xmlns:a16="http://schemas.microsoft.com/office/drawing/2014/main" id="{F26CEF2E-5130-1341-B72E-459525B6D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836613"/>
            <a:ext cx="1008063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2" name="Line 8">
            <a:extLst>
              <a:ext uri="{FF2B5EF4-FFF2-40B4-BE49-F238E27FC236}">
                <a16:creationId xmlns:a16="http://schemas.microsoft.com/office/drawing/2014/main" id="{233988CE-AF64-B847-B673-A66A9067BF25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3663" y="14128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801" name="Text Box 9">
            <a:extLst>
              <a:ext uri="{FF2B5EF4-FFF2-40B4-BE49-F238E27FC236}">
                <a16:creationId xmlns:a16="http://schemas.microsoft.com/office/drawing/2014/main" id="{BF60AEC5-C96F-0D42-8E3B-166003D4C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4263" y="2276475"/>
            <a:ext cx="42497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높</a:t>
            </a:r>
            <a:r>
              <a:rPr kumimoji="1" lang="ko-KR" altLang="en-US" sz="280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800">
                <a:latin typeface="굴림" panose="020B0600000101010101" pitchFamily="34" charset="-127"/>
                <a:ea typeface="굴림" panose="020B0600000101010101" pitchFamily="34" charset="-127"/>
              </a:rPr>
              <a:t> 기온이 낮아</a:t>
            </a:r>
            <a:r>
              <a:rPr kumimoji="1" lang="ko-KR" altLang="en-US" sz="280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80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93194" name="Picture 10">
            <a:extLst>
              <a:ext uri="{FF2B5EF4-FFF2-40B4-BE49-F238E27FC236}">
                <a16:creationId xmlns:a16="http://schemas.microsoft.com/office/drawing/2014/main" id="{EDE3D276-6EBB-BF4D-84D6-72D6EF690D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3644900"/>
            <a:ext cx="881063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195" name="Picture 11">
            <a:extLst>
              <a:ext uri="{FF2B5EF4-FFF2-40B4-BE49-F238E27FC236}">
                <a16:creationId xmlns:a16="http://schemas.microsoft.com/office/drawing/2014/main" id="{E5627A76-5B80-C147-B980-C50B94DB1C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644900"/>
            <a:ext cx="8636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6" name="Line 12">
            <a:extLst>
              <a:ext uri="{FF2B5EF4-FFF2-40B4-BE49-F238E27FC236}">
                <a16:creationId xmlns:a16="http://schemas.microsoft.com/office/drawing/2014/main" id="{C913237B-EEA9-1D45-9EAB-C29E36D6173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8538" y="40767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3197" name="Text Box 13">
            <a:extLst>
              <a:ext uri="{FF2B5EF4-FFF2-40B4-BE49-F238E27FC236}">
                <a16:creationId xmlns:a16="http://schemas.microsoft.com/office/drawing/2014/main" id="{6080ACA2-53F8-B244-A040-04BF46F48B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797425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400">
                <a:latin typeface="굴림" panose="020B0600000101010101" pitchFamily="34" charset="-127"/>
                <a:ea typeface="굴림" panose="020B0600000101010101" pitchFamily="34" charset="-127"/>
              </a:rPr>
              <a:t>$ 3.20</a:t>
            </a:r>
          </a:p>
        </p:txBody>
      </p:sp>
      <p:sp>
        <p:nvSpPr>
          <p:cNvPr id="93198" name="Text Box 14">
            <a:extLst>
              <a:ext uri="{FF2B5EF4-FFF2-40B4-BE49-F238E27FC236}">
                <a16:creationId xmlns:a16="http://schemas.microsoft.com/office/drawing/2014/main" id="{F3C25F0E-16F3-E94C-9F5C-A8AE8CC7A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3575" y="4797425"/>
            <a:ext cx="1295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ko-KR" sz="2400">
                <a:latin typeface="굴림" panose="020B0600000101010101" pitchFamily="34" charset="-127"/>
                <a:ea typeface="굴림" panose="020B0600000101010101" pitchFamily="34" charset="-127"/>
              </a:rPr>
              <a:t>$ 2.50</a:t>
            </a:r>
          </a:p>
        </p:txBody>
      </p:sp>
      <p:sp>
        <p:nvSpPr>
          <p:cNvPr id="33807" name="Text Box 15">
            <a:extLst>
              <a:ext uri="{FF2B5EF4-FFF2-40B4-BE49-F238E27FC236}">
                <a16:creationId xmlns:a16="http://schemas.microsoft.com/office/drawing/2014/main" id="{6B6518B2-0F36-E747-A944-6F664396A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771" y="5434812"/>
            <a:ext cx="39948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비싸</a:t>
            </a:r>
            <a:r>
              <a:rPr kumimoji="1" lang="ko-KR" altLang="en-US" sz="2400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 휘발유가 싸</a:t>
            </a:r>
            <a:r>
              <a:rPr kumimoji="1" lang="ko-KR" altLang="en-US" sz="2400" dirty="0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93200" name="ImgPreview" descr="Filename: PE07292_.wmf&#10;Keywords: colds, flus, health ...&#10;File Size: 11 KB">
            <a:extLst>
              <a:ext uri="{FF2B5EF4-FFF2-40B4-BE49-F238E27FC236}">
                <a16:creationId xmlns:a16="http://schemas.microsoft.com/office/drawing/2014/main" id="{8046C4CE-30A8-9240-9391-5C590085A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3717925"/>
            <a:ext cx="1008062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201" name="Line 17">
            <a:extLst>
              <a:ext uri="{FF2B5EF4-FFF2-40B4-BE49-F238E27FC236}">
                <a16:creationId xmlns:a16="http://schemas.microsoft.com/office/drawing/2014/main" id="{150DD97D-423D-F343-81CC-EFF9DA868E1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8125" y="4076700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93202" name="ImgPreview" descr="Filename: j0120893.wmf&#10;Keywords: bodybuilders, bodybuilding, cartoons ...&#10;File Size: 75 KB">
            <a:extLst>
              <a:ext uri="{FF2B5EF4-FFF2-40B4-BE49-F238E27FC236}">
                <a16:creationId xmlns:a16="http://schemas.microsoft.com/office/drawing/2014/main" id="{5CEEE3CA-1B9D-FF46-9869-1EA0A8356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716338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1" name="Text Box 19">
            <a:extLst>
              <a:ext uri="{FF2B5EF4-FFF2-40B4-BE49-F238E27FC236}">
                <a16:creationId xmlns:a16="http://schemas.microsoft.com/office/drawing/2014/main" id="{2CD805EA-E9B4-2D48-9676-9E4734773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463" y="5434813"/>
            <a:ext cx="44123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아프</a:t>
            </a:r>
            <a:r>
              <a:rPr kumimoji="1" lang="ko-KR" altLang="en-US" sz="2400" dirty="0">
                <a:solidFill>
                  <a:srgbClr val="0000FF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던</a:t>
            </a:r>
            <a:r>
              <a:rPr kumimoji="1" lang="ko-KR" altLang="en-US" sz="2400" dirty="0">
                <a:latin typeface="굴림" panose="020B0600000101010101" pitchFamily="34" charset="-127"/>
                <a:ea typeface="굴림" panose="020B0600000101010101" pitchFamily="34" charset="-127"/>
              </a:rPr>
              <a:t> 사람이 </a:t>
            </a:r>
            <a:r>
              <a:rPr kumimoji="1" lang="ko-KR" altLang="en-US" sz="2400" dirty="0" err="1">
                <a:latin typeface="굴림" panose="020B0600000101010101" pitchFamily="34" charset="-127"/>
                <a:ea typeface="굴림" panose="020B0600000101010101" pitchFamily="34" charset="-127"/>
              </a:rPr>
              <a:t>건강해</a:t>
            </a:r>
            <a:r>
              <a:rPr kumimoji="1" lang="ko-KR" altLang="en-US" sz="2400" dirty="0" err="1">
                <a:solidFill>
                  <a:srgbClr val="FF0000"/>
                </a:solidFill>
                <a:latin typeface="굴림" panose="020B0600000101010101" pitchFamily="34" charset="-127"/>
                <a:ea typeface="굴림" panose="020B0600000101010101" pitchFamily="34" charset="-127"/>
              </a:rPr>
              <a:t>졌어요</a:t>
            </a:r>
            <a:r>
              <a:rPr kumimoji="1" lang="en-US" altLang="ko-KR" sz="2400" dirty="0">
                <a:latin typeface="굴림" panose="020B0600000101010101" pitchFamily="34" charset="-127"/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87413A59-F5BD-914B-8482-DAA94EDDFBC4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BEA2BB6-0619-9A42-BFCA-962E3A8634B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4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7" grpId="0"/>
      <p:bldP spid="33801" grpId="0"/>
      <p:bldP spid="33807" grpId="0"/>
      <p:bldP spid="338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Google Shape;766;p78">
            <a:extLst>
              <a:ext uri="{FF2B5EF4-FFF2-40B4-BE49-F238E27FC236}">
                <a16:creationId xmlns:a16="http://schemas.microsoft.com/office/drawing/2014/main" id="{B8A5D7B7-2EF6-1645-82EC-DA3B5D1166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1525" y="2286000"/>
            <a:ext cx="1841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rgbClr val="000000"/>
              </a:buClr>
              <a:buFont typeface="Arial" panose="020B0604020202020204" pitchFamily="34" charset="0"/>
              <a:buNone/>
            </a:pPr>
            <a:br>
              <a:rPr lang="en-US" alt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</a:br>
            <a:endParaRPr lang="en-US" altLang="en-US"/>
          </a:p>
        </p:txBody>
      </p:sp>
      <p:sp>
        <p:nvSpPr>
          <p:cNvPr id="97289" name="Google Shape;768;p78">
            <a:extLst>
              <a:ext uri="{FF2B5EF4-FFF2-40B4-BE49-F238E27FC236}">
                <a16:creationId xmlns:a16="http://schemas.microsoft.com/office/drawing/2014/main" id="{D30274C0-6339-2946-83E0-1913C02FE2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49275"/>
            <a:ext cx="9366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rgbClr val="FFFFFF"/>
              </a:buClr>
              <a:buFont typeface="Palatino Linotype" panose="02040502050505030304" pitchFamily="18" charset="0"/>
              <a:buNone/>
            </a:pPr>
            <a:r>
              <a:rPr lang="en-US" altLang="en-US" sz="2800">
                <a:solidFill>
                  <a:srgbClr val="FFFFFF"/>
                </a:solidFill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  <a:sym typeface="Palatino Linotype" panose="02040502050505030304" pitchFamily="18" charset="0"/>
              </a:rPr>
              <a:t>1939</a:t>
            </a:r>
            <a:endParaRPr lang="en-US" altLang="en-US"/>
          </a:p>
        </p:txBody>
      </p:sp>
      <p:sp>
        <p:nvSpPr>
          <p:cNvPr id="97290" name="Google Shape;769;p78">
            <a:extLst>
              <a:ext uri="{FF2B5EF4-FFF2-40B4-BE49-F238E27FC236}">
                <a16:creationId xmlns:a16="http://schemas.microsoft.com/office/drawing/2014/main" id="{271AD58C-A285-9E4E-816A-A3DEB54DD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997200"/>
            <a:ext cx="936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rgbClr val="FFFFFF"/>
              </a:buClr>
              <a:buFont typeface="Palatino Linotype" panose="02040502050505030304" pitchFamily="18" charset="0"/>
              <a:buNone/>
            </a:pPr>
            <a:r>
              <a:rPr lang="en-US" altLang="en-US" sz="2800">
                <a:solidFill>
                  <a:srgbClr val="FFFFFF"/>
                </a:solidFill>
                <a:latin typeface="Palatino Linotype" panose="02040502050505030304" pitchFamily="18" charset="0"/>
                <a:ea typeface="Palatino Linotype" panose="02040502050505030304" pitchFamily="18" charset="0"/>
                <a:cs typeface="Palatino Linotype" panose="02040502050505030304" pitchFamily="18" charset="0"/>
                <a:sym typeface="Palatino Linotype" panose="02040502050505030304" pitchFamily="18" charset="0"/>
              </a:rPr>
              <a:t>2010</a:t>
            </a:r>
            <a:endParaRPr lang="en-US" altLang="en-US"/>
          </a:p>
        </p:txBody>
      </p:sp>
      <p:sp>
        <p:nvSpPr>
          <p:cNvPr id="770" name="Google Shape;770;p78">
            <a:extLst>
              <a:ext uri="{FF2B5EF4-FFF2-40B4-BE49-F238E27FC236}">
                <a16:creationId xmlns:a16="http://schemas.microsoft.com/office/drawing/2014/main" id="{AEFD397E-E020-D64F-B432-DB65131BE8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3844840"/>
            <a:ext cx="3816424" cy="755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had been small</a:t>
            </a:r>
            <a:endParaRPr lang="en-US" altLang="en-US" dirty="0"/>
          </a:p>
        </p:txBody>
      </p:sp>
      <p:sp>
        <p:nvSpPr>
          <p:cNvPr id="771" name="Google Shape;771;p78">
            <a:extLst>
              <a:ext uri="{FF2B5EF4-FFF2-40B4-BE49-F238E27FC236}">
                <a16:creationId xmlns:a16="http://schemas.microsoft.com/office/drawing/2014/main" id="{0AE0BC43-5DEA-B748-81F6-B9CCA0ECA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096" y="4005065"/>
            <a:ext cx="3479304" cy="59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Clr>
                <a:srgbClr val="000000"/>
              </a:buClr>
              <a:buFont typeface="Arial" panose="020B0604020202020204" pitchFamily="34" charset="0"/>
              <a:buNone/>
            </a:pPr>
            <a:r>
              <a:rPr lang="en-US" alt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became taller</a:t>
            </a:r>
            <a:endParaRPr lang="en-US" altLang="en-US" dirty="0"/>
          </a:p>
        </p:txBody>
      </p:sp>
      <p:sp>
        <p:nvSpPr>
          <p:cNvPr id="772" name="Google Shape;772;p78">
            <a:extLst>
              <a:ext uri="{FF2B5EF4-FFF2-40B4-BE49-F238E27FC236}">
                <a16:creationId xmlns:a16="http://schemas.microsoft.com/office/drawing/2014/main" id="{8AF694C9-39BF-4F44-BDE0-5EAE6C56DEC9}"/>
              </a:ext>
            </a:extLst>
          </p:cNvPr>
          <p:cNvSpPr/>
          <p:nvPr/>
        </p:nvSpPr>
        <p:spPr>
          <a:xfrm>
            <a:off x="4147581" y="1782676"/>
            <a:ext cx="914400" cy="609600"/>
          </a:xfrm>
          <a:prstGeom prst="rightArrow">
            <a:avLst>
              <a:gd name="adj1" fmla="val 14400"/>
              <a:gd name="adj2" fmla="val 50000"/>
            </a:avLst>
          </a:prstGeom>
          <a:gradFill>
            <a:gsLst>
              <a:gs pos="0">
                <a:srgbClr val="3A7CCB"/>
              </a:gs>
              <a:gs pos="19999">
                <a:srgbClr val="3C7BC7"/>
              </a:gs>
              <a:gs pos="100000">
                <a:srgbClr val="2C5D98"/>
              </a:gs>
            </a:gsLst>
            <a:lin ang="5400000" scaled="0"/>
          </a:gradFill>
          <a:ln w="9525" cap="flat" cmpd="sng">
            <a:solidFill>
              <a:srgbClr val="4A7EBB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dist="23000" dir="5400000">
              <a:srgbClr val="000000">
                <a:alpha val="34901"/>
              </a:srgbClr>
            </a:outerShdw>
          </a:effectLst>
        </p:spPr>
        <p:txBody>
          <a:bodyPr lIns="91425" tIns="45700" rIns="91425" bIns="457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endParaRPr lang="en-US" altLang="en-US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97294" name="Google Shape;773;p78">
            <a:extLst>
              <a:ext uri="{FF2B5EF4-FFF2-40B4-BE49-F238E27FC236}">
                <a16:creationId xmlns:a16="http://schemas.microsoft.com/office/drawing/2014/main" id="{4EEB9413-1B49-E747-B9F9-46AFB315B09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789608"/>
            <a:ext cx="3479482" cy="2595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4" name="Google Shape;774;p78">
            <a:extLst>
              <a:ext uri="{FF2B5EF4-FFF2-40B4-BE49-F238E27FC236}">
                <a16:creationId xmlns:a16="http://schemas.microsoft.com/office/drawing/2014/main" id="{FFFC20DB-5475-2F4D-9ED1-A9A1F1D6BEB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643" y="475461"/>
            <a:ext cx="3725863" cy="328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4199B7-A422-8548-B224-7E3AF3B4BB9C}"/>
              </a:ext>
            </a:extLst>
          </p:cNvPr>
          <p:cNvSpPr txBox="1"/>
          <p:nvPr/>
        </p:nvSpPr>
        <p:spPr>
          <a:xfrm>
            <a:off x="1691680" y="4923633"/>
            <a:ext cx="6264696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800" dirty="0"/>
              <a:t>    </a:t>
            </a:r>
            <a:r>
              <a:rPr lang="ko-KR" altLang="en-US" sz="3600" dirty="0"/>
              <a:t>작</a:t>
            </a:r>
            <a:r>
              <a:rPr lang="ko-KR" altLang="en-US" sz="3600" b="1" u="sng" dirty="0">
                <a:solidFill>
                  <a:srgbClr val="0070C0"/>
                </a:solidFill>
              </a:rPr>
              <a:t>던</a:t>
            </a:r>
            <a:r>
              <a:rPr lang="ko-KR" altLang="en-US" sz="3600" dirty="0"/>
              <a:t> 강아지가 커졌어요</a:t>
            </a:r>
            <a:r>
              <a:rPr lang="en-US" altLang="ko-KR" sz="3600" dirty="0"/>
              <a:t>.</a:t>
            </a:r>
          </a:p>
          <a:p>
            <a:r>
              <a:rPr lang="ko-KR" altLang="en-US" sz="3600" dirty="0"/>
              <a:t>   작</a:t>
            </a:r>
            <a:r>
              <a:rPr lang="ko-KR" altLang="en-US" sz="3600" b="1" u="sng" dirty="0">
                <a:solidFill>
                  <a:srgbClr val="0070C0"/>
                </a:solidFill>
              </a:rPr>
              <a:t>았던</a:t>
            </a:r>
            <a:r>
              <a:rPr lang="ko-KR" altLang="en-US" sz="3600" dirty="0"/>
              <a:t> 강아지가 커졌어요</a:t>
            </a:r>
            <a:r>
              <a:rPr lang="en-US" altLang="ko-KR" sz="3600" dirty="0"/>
              <a:t>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71323EDF-5E25-6549-9A1E-AF05E452389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1836F91-E0F8-7E4E-8C79-E393BA9002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673" y="6111484"/>
            <a:ext cx="615643" cy="24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2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0" grpId="0"/>
      <p:bldP spid="771" grpId="0"/>
      <p:bldP spid="772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Google Shape;779;p79" descr="168417">
            <a:extLst>
              <a:ext uri="{FF2B5EF4-FFF2-40B4-BE49-F238E27FC236}">
                <a16:creationId xmlns:a16="http://schemas.microsoft.com/office/drawing/2014/main" id="{635E5D17-06F2-FE48-8125-E76799ACF6B4}"/>
              </a:ext>
            </a:extLst>
          </p:cNvPr>
          <p:cNvPicPr>
            <a:picLocks noGrp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7982" y="874138"/>
            <a:ext cx="3333750" cy="43858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80" name="Google Shape;780;p79" descr="61348">
            <a:extLst>
              <a:ext uri="{FF2B5EF4-FFF2-40B4-BE49-F238E27FC236}">
                <a16:creationId xmlns:a16="http://schemas.microsoft.com/office/drawing/2014/main" id="{540DFDE9-9A9F-5947-8E9E-3030BE8FFDBC}"/>
              </a:ext>
            </a:extLst>
          </p:cNvPr>
          <p:cNvPicPr>
            <a:picLocks noGrp="1" noChangeArrowheads="1"/>
          </p:cNvPicPr>
          <p:nvPr>
            <p:ph type="body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25" y="1196752"/>
            <a:ext cx="3333750" cy="409756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4617ACFF-6786-F642-992D-3D8B53F11C2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ABF843-AF5A-234A-8A95-A14E760B35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287" y="6165304"/>
            <a:ext cx="477713" cy="18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5720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001CF-DFFB-814A-8831-0E314E031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40264-DD04-6748-BA7B-B5666BFAAA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screenshot of text&#10;&#10;Description automatically generated">
            <a:extLst>
              <a:ext uri="{FF2B5EF4-FFF2-40B4-BE49-F238E27FC236}">
                <a16:creationId xmlns:a16="http://schemas.microsoft.com/office/drawing/2014/main" id="{B77C6E2F-64EF-AD44-8726-645B72F32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4639"/>
            <a:ext cx="8229600" cy="57466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16D70F-3237-1F4C-B262-B53052065D31}"/>
              </a:ext>
            </a:extLst>
          </p:cNvPr>
          <p:cNvSpPr txBox="1"/>
          <p:nvPr/>
        </p:nvSpPr>
        <p:spPr>
          <a:xfrm>
            <a:off x="4099403" y="4058313"/>
            <a:ext cx="964115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먹었던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2D4CDB-71D1-C54F-9DDD-4FE33DC18F87}"/>
              </a:ext>
            </a:extLst>
          </p:cNvPr>
          <p:cNvSpPr txBox="1"/>
          <p:nvPr/>
        </p:nvSpPr>
        <p:spPr>
          <a:xfrm>
            <a:off x="4355976" y="4643047"/>
            <a:ext cx="11521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선물했던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1F3A776-A641-044E-9D6F-1F51B5AD9BC4}"/>
              </a:ext>
            </a:extLst>
          </p:cNvPr>
          <p:cNvSpPr txBox="1"/>
          <p:nvPr/>
        </p:nvSpPr>
        <p:spPr>
          <a:xfrm>
            <a:off x="3019283" y="5445224"/>
            <a:ext cx="108012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  받았던</a:t>
            </a:r>
            <a:endParaRPr lang="en-US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EB9FAEA9-3141-0141-A0F5-2790332530B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083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5DB69-E732-8040-8B84-63D9F99E6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이야기해 봅시다 </a:t>
            </a:r>
            <a:r>
              <a:rPr lang="en-US" altLang="ko-KR" sz="3200" dirty="0"/>
              <a:t>P.107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16950F6F-32F9-0A40-A982-E995B4F1186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Content Placeholder 7" descr="A picture containing knife&#10;&#10;Description automatically generated">
            <a:extLst>
              <a:ext uri="{FF2B5EF4-FFF2-40B4-BE49-F238E27FC236}">
                <a16:creationId xmlns:a16="http://schemas.microsoft.com/office/drawing/2014/main" id="{2CE88623-70AA-D545-BB7F-C65FCB631B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28" y="1205330"/>
            <a:ext cx="8229600" cy="17281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DD9E12-1981-D945-8526-BCC61E3D3FD8}"/>
              </a:ext>
            </a:extLst>
          </p:cNvPr>
          <p:cNvSpPr txBox="1"/>
          <p:nvPr/>
        </p:nvSpPr>
        <p:spPr>
          <a:xfrm>
            <a:off x="562689" y="3128902"/>
            <a:ext cx="5400600" cy="2523768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2000" dirty="0"/>
              <a:t>예</a:t>
            </a:r>
            <a:r>
              <a:rPr lang="en-US" altLang="ko-KR" sz="2000" dirty="0"/>
              <a:t>:</a:t>
            </a:r>
          </a:p>
          <a:p>
            <a:endParaRPr lang="en-US" altLang="ko-KR" sz="2000" dirty="0"/>
          </a:p>
          <a:p>
            <a:pPr marL="457200" indent="-457200">
              <a:buAutoNum type="arabicPeriod"/>
            </a:pPr>
            <a:r>
              <a:rPr lang="ko-KR" altLang="en-US" sz="2000" dirty="0"/>
              <a:t>저는 작년 크리스마스 때 가족들과 함께      </a:t>
            </a:r>
            <a:endParaRPr lang="en-US" altLang="ko-KR" sz="2000" dirty="0"/>
          </a:p>
          <a:p>
            <a:r>
              <a:rPr lang="ko-KR" altLang="en-US" sz="2000" dirty="0"/>
              <a:t>      뉴욕에서 </a:t>
            </a:r>
            <a:r>
              <a:rPr lang="ko-KR" altLang="en-US" sz="2000" b="1" u="sng" dirty="0">
                <a:solidFill>
                  <a:srgbClr val="0070C0"/>
                </a:solidFill>
              </a:rPr>
              <a:t>놀았던 게 생각나요</a:t>
            </a:r>
            <a:r>
              <a:rPr lang="en-US" altLang="ko-KR" sz="2000" b="1" u="sng" dirty="0">
                <a:solidFill>
                  <a:srgbClr val="0070C0"/>
                </a:solidFill>
              </a:rPr>
              <a:t>.</a:t>
            </a:r>
          </a:p>
          <a:p>
            <a:r>
              <a:rPr lang="en-US" altLang="ko-KR" sz="2000" dirty="0"/>
              <a:t>2.</a:t>
            </a:r>
            <a:r>
              <a:rPr lang="ko-KR" altLang="en-US" sz="2000" dirty="0"/>
              <a:t>   저는 작년 크리스마스 때 멋진 운동화를  </a:t>
            </a:r>
            <a:endParaRPr lang="en-US" altLang="ko-KR" sz="2000" dirty="0"/>
          </a:p>
          <a:p>
            <a:r>
              <a:rPr lang="ko-KR" altLang="en-US" sz="2000" dirty="0"/>
              <a:t>      선물로 </a:t>
            </a:r>
            <a:r>
              <a:rPr lang="ko-KR" altLang="en-US" sz="2000" b="1" u="sng" dirty="0">
                <a:solidFill>
                  <a:srgbClr val="0070C0"/>
                </a:solidFill>
              </a:rPr>
              <a:t>받았던 게 생각나요</a:t>
            </a:r>
            <a:r>
              <a:rPr lang="en-US" altLang="ko-KR" sz="2000" b="1" u="sng" dirty="0">
                <a:solidFill>
                  <a:srgbClr val="0070C0"/>
                </a:solidFill>
              </a:rPr>
              <a:t>.</a:t>
            </a:r>
          </a:p>
          <a:p>
            <a:r>
              <a:rPr lang="en-US" altLang="ko-KR" sz="2000" dirty="0"/>
              <a:t>3.</a:t>
            </a:r>
            <a:r>
              <a:rPr lang="ko-KR" altLang="en-US" sz="2000" dirty="0"/>
              <a:t>   </a:t>
            </a:r>
            <a:r>
              <a:rPr lang="en-US" altLang="ko-KR" sz="2000" dirty="0"/>
              <a:t>?</a:t>
            </a:r>
          </a:p>
          <a:p>
            <a:endParaRPr lang="en-US" altLang="ko-KR" dirty="0"/>
          </a:p>
        </p:txBody>
      </p:sp>
      <p:pic>
        <p:nvPicPr>
          <p:cNvPr id="6" name="Picture 5" descr="A picture containing outdoor, building, group, people&#10;&#10;Description automatically generated">
            <a:extLst>
              <a:ext uri="{FF2B5EF4-FFF2-40B4-BE49-F238E27FC236}">
                <a16:creationId xmlns:a16="http://schemas.microsoft.com/office/drawing/2014/main" id="{65CF1D81-2195-8240-A1B6-B82672871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949" y="2670957"/>
            <a:ext cx="2618023" cy="34906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54333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FB785-C2B7-8544-A8C4-0A74D6986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듣고 말해봐요   </a:t>
            </a:r>
            <a:r>
              <a:rPr lang="en-US" altLang="ko-KR" sz="2800" dirty="0"/>
              <a:t>P.108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E3A989F6-D07E-4948-BA52-B9CD55CEF2B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B6FDE6-CC2E-B04C-BB7A-E68A15E3F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9872" y="2492896"/>
            <a:ext cx="5266928" cy="363326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920B119-73FD-AE49-A201-09A670FD49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51371"/>
            <a:ext cx="8298812" cy="5235448"/>
          </a:xfrm>
          <a:prstGeom prst="rect">
            <a:avLst/>
          </a:prstGeom>
        </p:spPr>
      </p:pic>
      <p:pic>
        <p:nvPicPr>
          <p:cNvPr id="6" name="020" descr="020">
            <a:hlinkClick r:id="" action="ppaction://media"/>
            <a:extLst>
              <a:ext uri="{FF2B5EF4-FFF2-40B4-BE49-F238E27FC236}">
                <a16:creationId xmlns:a16="http://schemas.microsoft.com/office/drawing/2014/main" id="{325F396E-8565-4846-A977-B1AB0749CF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68344" y="2492896"/>
            <a:ext cx="812800" cy="812800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1570565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346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65A085-F1FA-0D4F-B0C9-B1973A582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3079441-EA32-6349-B580-86B865EE60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510"/>
            <a:ext cx="8705801" cy="5933159"/>
          </a:xfrm>
          <a:prstGeom prst="rect">
            <a:avLst/>
          </a:prstGeom>
        </p:spPr>
      </p:pic>
      <p:pic>
        <p:nvPicPr>
          <p:cNvPr id="7" name="020" descr="020">
            <a:hlinkClick r:id="" action="ppaction://media"/>
            <a:extLst>
              <a:ext uri="{FF2B5EF4-FFF2-40B4-BE49-F238E27FC236}">
                <a16:creationId xmlns:a16="http://schemas.microsoft.com/office/drawing/2014/main" id="{2B831254-DA4C-B541-B409-5844304A68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24750" y="312479"/>
            <a:ext cx="812800" cy="812800"/>
          </a:xfrm>
          <a:prstGeom prst="rect">
            <a:avLst/>
          </a:prstGeom>
          <a:solidFill>
            <a:srgbClr val="0070C0"/>
          </a:solidFill>
        </p:spPr>
      </p:pic>
      <p:sp>
        <p:nvSpPr>
          <p:cNvPr id="9" name="Donut 8">
            <a:extLst>
              <a:ext uri="{FF2B5EF4-FFF2-40B4-BE49-F238E27FC236}">
                <a16:creationId xmlns:a16="http://schemas.microsoft.com/office/drawing/2014/main" id="{7BF609C8-6CC8-A14C-A7C7-420D9A50C234}"/>
              </a:ext>
            </a:extLst>
          </p:cNvPr>
          <p:cNvSpPr/>
          <p:nvPr/>
        </p:nvSpPr>
        <p:spPr>
          <a:xfrm>
            <a:off x="1115616" y="1400200"/>
            <a:ext cx="288032" cy="300608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Donut 11">
            <a:extLst>
              <a:ext uri="{FF2B5EF4-FFF2-40B4-BE49-F238E27FC236}">
                <a16:creationId xmlns:a16="http://schemas.microsoft.com/office/drawing/2014/main" id="{1F6EBAEA-FC75-FA41-A8DC-3677736F39D6}"/>
              </a:ext>
            </a:extLst>
          </p:cNvPr>
          <p:cNvSpPr/>
          <p:nvPr/>
        </p:nvSpPr>
        <p:spPr>
          <a:xfrm>
            <a:off x="1147664" y="2906006"/>
            <a:ext cx="288032" cy="300608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BF463068-6D89-DB49-AB95-E2A2F80F6154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984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4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9F8BD-595D-554E-ACD0-00A1A8396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ko-KR" altLang="en-US" sz="3200" dirty="0"/>
              <a:t>  부모님이 어렸을 때 즐겨 드렸던 음식은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7DF22F-17CF-1E46-8109-9E9000D25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A close up of food on a table&#10;&#10;Description automatically generated">
            <a:extLst>
              <a:ext uri="{FF2B5EF4-FFF2-40B4-BE49-F238E27FC236}">
                <a16:creationId xmlns:a16="http://schemas.microsoft.com/office/drawing/2014/main" id="{6DC4CAA3-0A30-DD42-9C33-99184D142E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303606"/>
            <a:ext cx="3063954" cy="1763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plastic container filled with food&#10;&#10;Description automatically generated">
            <a:extLst>
              <a:ext uri="{FF2B5EF4-FFF2-40B4-BE49-F238E27FC236}">
                <a16:creationId xmlns:a16="http://schemas.microsoft.com/office/drawing/2014/main" id="{7333CD13-6FB6-8644-B6FC-F576F8C6A5B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980728"/>
            <a:ext cx="3213826" cy="21409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Picture 8" descr="A bowl of food on a table&#10;&#10;Description automatically generated">
            <a:extLst>
              <a:ext uri="{FF2B5EF4-FFF2-40B4-BE49-F238E27FC236}">
                <a16:creationId xmlns:a16="http://schemas.microsoft.com/office/drawing/2014/main" id="{988C8DA6-3986-E040-965A-CF078670B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396" y="3429000"/>
            <a:ext cx="2960404" cy="228005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10" descr="A table topped with plates of food on a plate&#10;&#10;Description automatically generated">
            <a:extLst>
              <a:ext uri="{FF2B5EF4-FFF2-40B4-BE49-F238E27FC236}">
                <a16:creationId xmlns:a16="http://schemas.microsoft.com/office/drawing/2014/main" id="{515048E0-0C9E-DF47-8249-8E4FAB0515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396978"/>
            <a:ext cx="3389379" cy="245391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F8EDDEDA-8EA4-3B4E-B48F-0AEB2AC047B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4722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2581C-8B76-8244-9DC7-A1A786991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한국의 길거리 음식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F3B02-9CA2-514D-BBC1-732771D36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33392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A close up of many different types of food&#10;&#10;Description automatically generated">
            <a:extLst>
              <a:ext uri="{FF2B5EF4-FFF2-40B4-BE49-F238E27FC236}">
                <a16:creationId xmlns:a16="http://schemas.microsoft.com/office/drawing/2014/main" id="{0E30407A-A39E-8347-882E-2CC34F56B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58" y="2276872"/>
            <a:ext cx="3939902" cy="3600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tray of food on a table&#10;&#10;Description automatically generated">
            <a:extLst>
              <a:ext uri="{FF2B5EF4-FFF2-40B4-BE49-F238E27FC236}">
                <a16:creationId xmlns:a16="http://schemas.microsoft.com/office/drawing/2014/main" id="{0C3F1687-8250-EE44-8B7A-9B75FBF3D8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612934"/>
            <a:ext cx="3775348" cy="3989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291A7D37-240E-514E-A6E8-D2B61596E1F9}"/>
              </a:ext>
            </a:extLst>
          </p:cNvPr>
          <p:cNvSpPr/>
          <p:nvPr/>
        </p:nvSpPr>
        <p:spPr>
          <a:xfrm>
            <a:off x="3923928" y="1268760"/>
            <a:ext cx="2304256" cy="1360145"/>
          </a:xfrm>
          <a:prstGeom prst="wedgeRoundRectCallout">
            <a:avLst>
              <a:gd name="adj1" fmla="val -30359"/>
              <a:gd name="adj2" fmla="val 132887"/>
              <a:gd name="adj3" fmla="val 16667"/>
            </a:avLst>
          </a:prstGeom>
          <a:solidFill>
            <a:srgbClr val="92D05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이 음식들을 먹어본 적이 있나요</a:t>
            </a:r>
            <a:r>
              <a:rPr lang="en-US" altLang="ko-KR" dirty="0"/>
              <a:t>?</a:t>
            </a:r>
            <a:r>
              <a:rPr lang="ko-KR" altLang="en-US" dirty="0"/>
              <a:t>       이 음식들의 이름을 아나요</a:t>
            </a:r>
            <a:r>
              <a:rPr lang="en-US" altLang="ko-KR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20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163" y="34944"/>
            <a:ext cx="9036496" cy="63341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103</a:t>
            </a:r>
            <a:r>
              <a:rPr kumimoji="1" lang="ko-KR" altLang="en-US" sz="2800" dirty="0"/>
              <a:t> 을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BB1DEA-4804-F049-AAE0-63BFD7EF3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sign on a beach&#10;&#10;Description automatically generated">
            <a:extLst>
              <a:ext uri="{FF2B5EF4-FFF2-40B4-BE49-F238E27FC236}">
                <a16:creationId xmlns:a16="http://schemas.microsoft.com/office/drawing/2014/main" id="{2D5A2906-E6AA-D241-AE38-EC9436A180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4" y="731837"/>
            <a:ext cx="9067886" cy="5597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85F22-85E2-9749-A80D-0C418582A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듣고 말해 봐요</a:t>
            </a:r>
            <a:r>
              <a:rPr lang="en-US" altLang="ko-KR" sz="4000" dirty="0"/>
              <a:t>.   </a:t>
            </a:r>
            <a:r>
              <a:rPr lang="en-US" altLang="ko-KR" sz="3200" dirty="0"/>
              <a:t>P.109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D76473A3-F313-104F-B01B-F9860721A1F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A63A6-5523-914F-812C-7020ACAE4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5273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92B897D6-4FF6-7B4D-8B0B-76FF89EBD9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38" y="1135293"/>
            <a:ext cx="8287022" cy="5216413"/>
          </a:xfrm>
          <a:prstGeom prst="rect">
            <a:avLst/>
          </a:prstGeom>
        </p:spPr>
      </p:pic>
      <p:sp>
        <p:nvSpPr>
          <p:cNvPr id="12" name="Oval Callout 11">
            <a:extLst>
              <a:ext uri="{FF2B5EF4-FFF2-40B4-BE49-F238E27FC236}">
                <a16:creationId xmlns:a16="http://schemas.microsoft.com/office/drawing/2014/main" id="{5CA930DC-0AB0-AD4D-BF47-E102F84D085C}"/>
              </a:ext>
            </a:extLst>
          </p:cNvPr>
          <p:cNvSpPr/>
          <p:nvPr/>
        </p:nvSpPr>
        <p:spPr>
          <a:xfrm>
            <a:off x="6372200" y="4437112"/>
            <a:ext cx="2397098" cy="1512168"/>
          </a:xfrm>
          <a:prstGeom prst="wedgeEllipseCallout">
            <a:avLst>
              <a:gd name="adj1" fmla="val -23551"/>
              <a:gd name="adj2" fmla="val -105570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어느 곳을 가면 좋을까요</a:t>
            </a:r>
            <a:r>
              <a:rPr lang="en-US" altLang="ko-KR" dirty="0"/>
              <a:t>?</a:t>
            </a:r>
            <a:r>
              <a:rPr lang="ko-KR" altLang="en-US" dirty="0"/>
              <a:t> 왜요</a:t>
            </a:r>
            <a:r>
              <a:rPr lang="en-US" altLang="ko-KR" dirty="0"/>
              <a:t>?</a:t>
            </a:r>
            <a:r>
              <a:rPr lang="ko-KR" altLang="en-US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078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8BDB-A757-D54D-8BDC-B6C04AD80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830" y="413793"/>
            <a:ext cx="8072970" cy="71095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이야기해 봅시다</a:t>
            </a:r>
            <a:endParaRPr lang="en-US" sz="4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D19434-9FAE-C04D-ADFB-27C4E179A258}"/>
              </a:ext>
            </a:extLst>
          </p:cNvPr>
          <p:cNvSpPr txBox="1"/>
          <p:nvPr/>
        </p:nvSpPr>
        <p:spPr>
          <a:xfrm>
            <a:off x="613830" y="4242136"/>
            <a:ext cx="8075240" cy="2031325"/>
          </a:xfrm>
          <a:prstGeom prst="rect">
            <a:avLst/>
          </a:prstGeom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altLang="ko-KR" dirty="0"/>
          </a:p>
          <a:p>
            <a:r>
              <a:rPr lang="en-US" altLang="ko-KR" dirty="0"/>
              <a:t>Q: </a:t>
            </a:r>
            <a:r>
              <a:rPr lang="ko-KR" altLang="en-US" dirty="0"/>
              <a:t>여러분이 사는 나라에서 어디에 가면 좋은지 추천해 주세요</a:t>
            </a:r>
            <a:r>
              <a:rPr lang="en-US" altLang="ko-KR" dirty="0"/>
              <a:t>!</a:t>
            </a:r>
          </a:p>
          <a:p>
            <a:endParaRPr lang="en-US" altLang="ko-KR" dirty="0"/>
          </a:p>
          <a:p>
            <a:r>
              <a:rPr lang="en-US" altLang="ko-KR" dirty="0"/>
              <a:t>A: </a:t>
            </a:r>
            <a:r>
              <a:rPr lang="ko-KR" altLang="en-US" dirty="0"/>
              <a:t>저는 </a:t>
            </a:r>
            <a:r>
              <a:rPr lang="en-US" altLang="ko-KR" dirty="0"/>
              <a:t>OOOOO</a:t>
            </a:r>
            <a:r>
              <a:rPr lang="ko-KR" altLang="en-US" dirty="0" err="1"/>
              <a:t>를</a:t>
            </a:r>
            <a:r>
              <a:rPr lang="ko-KR" altLang="en-US" dirty="0"/>
              <a:t> 추천하고 싶어요</a:t>
            </a:r>
            <a:r>
              <a:rPr lang="en-US" altLang="ko-KR" dirty="0"/>
              <a:t>.</a:t>
            </a:r>
            <a:r>
              <a:rPr lang="ko-KR" altLang="en-US" dirty="0"/>
              <a:t> 왜냐하면 </a:t>
            </a:r>
            <a:r>
              <a:rPr lang="en-US" altLang="ko-KR" dirty="0"/>
              <a:t>…………………</a:t>
            </a:r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 </a:t>
            </a:r>
            <a:endParaRPr lang="en-US" altLang="ko-KR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2193D04-6A44-1041-AE24-B9F26F17539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0B9ED-17B1-E446-B11B-6F5C14C56F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7687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2" name="Picture 11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577FFA2-85E9-7F47-AB9F-6FFEB63CA2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30" y="1096863"/>
            <a:ext cx="8532440" cy="3240361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12D134DD-8D8B-0E47-9B4A-A4AE9792BFFD}"/>
              </a:ext>
            </a:extLst>
          </p:cNvPr>
          <p:cNvSpPr/>
          <p:nvPr/>
        </p:nvSpPr>
        <p:spPr>
          <a:xfrm>
            <a:off x="6804248" y="4653136"/>
            <a:ext cx="1882552" cy="1424947"/>
          </a:xfrm>
          <a:prstGeom prst="clou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2060"/>
                </a:solidFill>
              </a:rPr>
              <a:t>좋은 곳을 추천해 주세요</a:t>
            </a:r>
            <a:r>
              <a:rPr lang="en-US" altLang="ko-KR" dirty="0">
                <a:solidFill>
                  <a:srgbClr val="002060"/>
                </a:solidFill>
              </a:rPr>
              <a:t>!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389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21A9C-BCFE-274C-8628-C1E666B7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읽고 말하기   </a:t>
            </a:r>
            <a:r>
              <a:rPr lang="en-US" altLang="ko-KR" sz="3200" dirty="0"/>
              <a:t>P.110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4571E548-AACD-F04C-B1D6-59B49A16C9A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4CE49-F5E4-6543-BF77-2501837D45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29A47907-1D00-DE46-A232-91B4F0974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075864"/>
            <a:ext cx="8229600" cy="527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09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034D6-231E-704C-81D0-75E995647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onut 6">
            <a:extLst>
              <a:ext uri="{FF2B5EF4-FFF2-40B4-BE49-F238E27FC236}">
                <a16:creationId xmlns:a16="http://schemas.microsoft.com/office/drawing/2014/main" id="{F828507A-AA4F-A840-B894-CC0646E94ED1}"/>
              </a:ext>
            </a:extLst>
          </p:cNvPr>
          <p:cNvSpPr/>
          <p:nvPr/>
        </p:nvSpPr>
        <p:spPr>
          <a:xfrm>
            <a:off x="1200860" y="1268976"/>
            <a:ext cx="287448" cy="29732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>
            <a:extLst>
              <a:ext uri="{FF2B5EF4-FFF2-40B4-BE49-F238E27FC236}">
                <a16:creationId xmlns:a16="http://schemas.microsoft.com/office/drawing/2014/main" id="{BBC76947-2A3B-564A-92A8-4B4F55B0F207}"/>
              </a:ext>
            </a:extLst>
          </p:cNvPr>
          <p:cNvSpPr/>
          <p:nvPr/>
        </p:nvSpPr>
        <p:spPr>
          <a:xfrm>
            <a:off x="1200860" y="3325914"/>
            <a:ext cx="287448" cy="29732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4F0259-9173-5E49-9C27-FF48D1CAF76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8BE4E-1D53-B94A-BCC7-011558D0E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38F71AD-EB94-D34F-BF2E-8241975729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5" y="368172"/>
            <a:ext cx="8813449" cy="5770907"/>
          </a:xfrm>
          <a:prstGeom prst="rect">
            <a:avLst/>
          </a:prstGeom>
        </p:spPr>
      </p:pic>
      <p:sp>
        <p:nvSpPr>
          <p:cNvPr id="15" name="Donut 14">
            <a:extLst>
              <a:ext uri="{FF2B5EF4-FFF2-40B4-BE49-F238E27FC236}">
                <a16:creationId xmlns:a16="http://schemas.microsoft.com/office/drawing/2014/main" id="{323DB0FE-748F-A245-BA1B-C3F17EB5D821}"/>
              </a:ext>
            </a:extLst>
          </p:cNvPr>
          <p:cNvSpPr/>
          <p:nvPr/>
        </p:nvSpPr>
        <p:spPr>
          <a:xfrm>
            <a:off x="1088600" y="1184560"/>
            <a:ext cx="288032" cy="25689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Donut 16">
            <a:extLst>
              <a:ext uri="{FF2B5EF4-FFF2-40B4-BE49-F238E27FC236}">
                <a16:creationId xmlns:a16="http://schemas.microsoft.com/office/drawing/2014/main" id="{6EE9698D-0F5B-ED41-A6D8-60D1F2CC6A39}"/>
              </a:ext>
            </a:extLst>
          </p:cNvPr>
          <p:cNvSpPr/>
          <p:nvPr/>
        </p:nvSpPr>
        <p:spPr>
          <a:xfrm>
            <a:off x="1088600" y="3008356"/>
            <a:ext cx="288032" cy="300608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1219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19D7-1978-8B45-9A3B-B5CABF93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외국인들이 가장 많이 찾는 한국 관광지 </a:t>
            </a:r>
            <a:r>
              <a:rPr lang="en-US" altLang="ko-KR" sz="3200" dirty="0"/>
              <a:t>(10)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45C90-1A62-904B-AC36-D06A84BEC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1124744"/>
            <a:ext cx="8229600" cy="728104"/>
          </a:xfr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en-US" sz="2400" dirty="0">
                <a:hlinkClick r:id="rId2"/>
              </a:rPr>
              <a:t>https://www.youtube.com/watch?v=Nustdyw5MVw</a:t>
            </a:r>
            <a:endParaRPr lang="en-US" sz="2400" dirty="0"/>
          </a:p>
        </p:txBody>
      </p:sp>
      <p:pic>
        <p:nvPicPr>
          <p:cNvPr id="6" name="Picture 5" descr="A large white building&#10;&#10;Description automatically generated">
            <a:extLst>
              <a:ext uri="{FF2B5EF4-FFF2-40B4-BE49-F238E27FC236}">
                <a16:creationId xmlns:a16="http://schemas.microsoft.com/office/drawing/2014/main" id="{B282FF15-B9CA-FB4B-9685-6B9AD07E3E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994965"/>
            <a:ext cx="6226567" cy="2232248"/>
          </a:xfrm>
          <a:prstGeom prst="rect">
            <a:avLst/>
          </a:prstGeom>
        </p:spPr>
      </p:pic>
      <p:sp>
        <p:nvSpPr>
          <p:cNvPr id="8" name="Cloud 7">
            <a:extLst>
              <a:ext uri="{FF2B5EF4-FFF2-40B4-BE49-F238E27FC236}">
                <a16:creationId xmlns:a16="http://schemas.microsoft.com/office/drawing/2014/main" id="{AE1A1518-0274-7741-8FFA-BAAE050228C3}"/>
              </a:ext>
            </a:extLst>
          </p:cNvPr>
          <p:cNvSpPr/>
          <p:nvPr/>
        </p:nvSpPr>
        <p:spPr>
          <a:xfrm>
            <a:off x="1043607" y="4059582"/>
            <a:ext cx="7416825" cy="223224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ko-KR" altLang="en-US" dirty="0">
                <a:solidFill>
                  <a:schemeClr val="accent6">
                    <a:lumMod val="75000"/>
                  </a:schemeClr>
                </a:solidFill>
              </a:rPr>
              <a:t>외국인들이 가장 많이 찾는 한국의 관광지에는 어떤 것들이 있나요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?</a:t>
            </a:r>
            <a:r>
              <a:rPr lang="ko-KR" altLang="en-US" dirty="0">
                <a:solidFill>
                  <a:schemeClr val="accent6">
                    <a:lumMod val="75000"/>
                  </a:schemeClr>
                </a:solidFill>
              </a:rPr>
              <a:t>  여러분은 가 봤나요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?</a:t>
            </a:r>
            <a:r>
              <a:rPr lang="ko-KR" altLang="en-US" dirty="0">
                <a:solidFill>
                  <a:schemeClr val="accent6">
                    <a:lumMod val="75000"/>
                  </a:schemeClr>
                </a:solidFill>
              </a:rPr>
              <a:t> 여러분이 한국에 가면 제일 먼저 가고 싶은 곳은 어디인가요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?</a:t>
            </a:r>
            <a:r>
              <a:rPr lang="ko-KR" altLang="en-US" dirty="0">
                <a:solidFill>
                  <a:schemeClr val="accent6">
                    <a:lumMod val="75000"/>
                  </a:schemeClr>
                </a:solidFill>
              </a:rPr>
              <a:t> 서로 이야기해 봅시다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.</a:t>
            </a:r>
            <a:r>
              <a:rPr lang="ko-KR" altLang="en-US" dirty="0">
                <a:solidFill>
                  <a:schemeClr val="accent6">
                    <a:lumMod val="75000"/>
                  </a:schemeClr>
                </a:solidFill>
              </a:rPr>
              <a:t> 그리고 글로 써 봅시다</a:t>
            </a:r>
            <a:r>
              <a:rPr lang="en-US" altLang="ko-KR" dirty="0">
                <a:solidFill>
                  <a:schemeClr val="accent6">
                    <a:lumMod val="75000"/>
                  </a:schemeClr>
                </a:solidFill>
              </a:rPr>
              <a:t>.”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6EDE6951-CEB3-3D46-890A-478B45AF5BD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3818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73A590-C2E0-D346-A763-7156E033A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읽고 써 봐요 </a:t>
            </a:r>
            <a:r>
              <a:rPr lang="en-US" altLang="ko-KR" sz="3200" dirty="0"/>
              <a:t>P.111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7D6681-AAB6-1E43-A4E0-84FEB6E889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C42F39DA-3759-F448-B8C5-99CB63BC0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044992"/>
            <a:ext cx="8291264" cy="5055104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874A73D7-2395-B94D-B331-6F556729850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702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0A3B2-C95A-7A4E-B09F-DC676EA3E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002" y="224355"/>
            <a:ext cx="8229600" cy="64807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글쓰기 과제</a:t>
            </a:r>
            <a:r>
              <a:rPr lang="en-US" sz="3600" dirty="0"/>
              <a:t> </a:t>
            </a:r>
            <a:r>
              <a:rPr lang="ko-KR" altLang="en-US" sz="3600" dirty="0"/>
              <a:t> 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C3008-A2A0-B74B-95FF-75CE25039D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8391975B-8BE4-C249-8F12-92BE82C1D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6" y="980728"/>
            <a:ext cx="8377704" cy="4896544"/>
          </a:xfrm>
          <a:prstGeom prst="rect">
            <a:avLst/>
          </a:prstGeom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D3F16083-ACFC-D141-B0C5-129DE624D4FC}"/>
              </a:ext>
            </a:extLst>
          </p:cNvPr>
          <p:cNvSpPr/>
          <p:nvPr/>
        </p:nvSpPr>
        <p:spPr>
          <a:xfrm>
            <a:off x="7100267" y="3068960"/>
            <a:ext cx="1656184" cy="1188541"/>
          </a:xfrm>
          <a:prstGeom prst="wedgeEllipseCallout">
            <a:avLst>
              <a:gd name="adj1" fmla="val -76009"/>
              <a:gd name="adj2" fmla="val -70143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여행 계획 세우기</a:t>
            </a: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9901A428-F7BB-4540-B94F-2D05F6E258D9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309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696CC-933D-8546-AF07-3CD370EBD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570" y="233874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문화를 배워요 </a:t>
            </a:r>
            <a:r>
              <a:rPr lang="en-US" altLang="ko-KR" sz="3600" dirty="0"/>
              <a:t> </a:t>
            </a:r>
            <a:r>
              <a:rPr lang="en-US" altLang="ko-KR" sz="3200" dirty="0"/>
              <a:t>P. 112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9C0F7-0CA7-C847-A3B8-4A2398FA4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A418F88A-0F4E-2D4B-B6E2-ED4DE2C63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73" y="1109122"/>
            <a:ext cx="8229600" cy="5073427"/>
          </a:xfrm>
          <a:prstGeom prst="rect">
            <a:avLst/>
          </a:prstGeo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07F373EC-7A99-7C43-8B8B-368747F6331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9202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782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재미있는 전래동화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201894"/>
            <a:ext cx="8070068" cy="606925"/>
          </a:xfrm>
          <a:solidFill>
            <a:srgbClr val="92D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indent="0">
              <a:buNone/>
            </a:pPr>
            <a:r>
              <a:rPr lang="en-US" sz="2800" dirty="0">
                <a:hlinkClick r:id="rId2"/>
              </a:rPr>
              <a:t>https://www.youtube.com/watch?v=0fxVIRxNIK4</a:t>
            </a:r>
            <a:endParaRPr lang="en-US" sz="2800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D9B6CF6-DE44-C44D-8807-AEC4750F8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46" y="1996958"/>
            <a:ext cx="7205045" cy="3740943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DB4DCFF9-85A7-9940-AC22-5C0472DECEB4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715D618E-ABDE-C148-9269-6B48C78E844E}"/>
              </a:ext>
            </a:extLst>
          </p:cNvPr>
          <p:cNvSpPr/>
          <p:nvPr/>
        </p:nvSpPr>
        <p:spPr>
          <a:xfrm>
            <a:off x="7092280" y="2204864"/>
            <a:ext cx="1800200" cy="2088232"/>
          </a:xfrm>
          <a:prstGeom prst="wedgeRoundRectCallout">
            <a:avLst>
              <a:gd name="adj1" fmla="val -92829"/>
              <a:gd name="adj2" fmla="val 33115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금도끼와 은도끼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591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90873-8643-AF40-9344-52B3D1523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3151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ko-KR" altLang="en-US" sz="3600" dirty="0"/>
              <a:t>         금도끼와 은도끼 </a:t>
            </a:r>
            <a:r>
              <a:rPr lang="en-US" altLang="ko-KR" sz="2800" dirty="0"/>
              <a:t>(</a:t>
            </a:r>
            <a:r>
              <a:rPr lang="ko-KR" altLang="en-US" sz="2800" dirty="0"/>
              <a:t>쓰기 숙제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F38AE-F6D2-564B-BC71-7BDC3F826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785"/>
            <a:ext cx="8229600" cy="2736304"/>
          </a:xfrm>
        </p:spPr>
        <p:txBody>
          <a:bodyPr/>
          <a:lstStyle/>
          <a:p>
            <a:r>
              <a:rPr lang="ko-KR" altLang="en-US" dirty="0"/>
              <a:t>다음 단어를 사용해서 </a:t>
            </a:r>
            <a:r>
              <a:rPr lang="en-US" altLang="ko-KR" dirty="0"/>
              <a:t>&lt;</a:t>
            </a:r>
            <a:r>
              <a:rPr lang="ko-KR" altLang="en-US" dirty="0"/>
              <a:t>금도끼와 은도끼</a:t>
            </a:r>
            <a:r>
              <a:rPr lang="en-US" altLang="ko-KR" dirty="0"/>
              <a:t>&gt;</a:t>
            </a:r>
            <a:r>
              <a:rPr lang="ko-KR" altLang="en-US" dirty="0"/>
              <a:t> 이야기를 간단히 요약해 써 보세요</a:t>
            </a:r>
            <a:r>
              <a:rPr lang="en-US" altLang="ko-KR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783A7B7-4F26-B841-8CFD-A0F14A659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766227"/>
              </p:ext>
            </p:extLst>
          </p:nvPr>
        </p:nvGraphicFramePr>
        <p:xfrm>
          <a:off x="457200" y="2636911"/>
          <a:ext cx="8229600" cy="1440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75576777"/>
                    </a:ext>
                  </a:extLst>
                </a:gridCol>
              </a:tblGrid>
              <a:tr h="1440161">
                <a:tc>
                  <a:txBody>
                    <a:bodyPr/>
                    <a:lstStyle/>
                    <a:p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나무꾼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연못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물에 빠지다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산신령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나타나다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금도끼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은도끼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낡은 쇠도끼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정직하다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욕심쟁이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던지다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번쩍번쩍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돌아가다</a:t>
                      </a:r>
                      <a:endParaRPr lang="en-US" sz="2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71644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C5BEB2D-5169-D248-AA06-547A8379F4DB}"/>
              </a:ext>
            </a:extLst>
          </p:cNvPr>
          <p:cNvSpPr txBox="1"/>
          <p:nvPr/>
        </p:nvSpPr>
        <p:spPr>
          <a:xfrm>
            <a:off x="457200" y="4221089"/>
            <a:ext cx="8229600" cy="201622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6F9EC371-B069-E74C-8575-F97A40BA0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735" y="4624625"/>
            <a:ext cx="1568713" cy="12241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3659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2EFB-0F64-2048-9CAA-D4C43B9C6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312121" cy="1143000"/>
          </a:xfr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학습목표 및 내용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DFA24B1-FA4C-F649-B904-A7A0291E4C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E62C6-D8FD-8141-A2A9-DB11B77801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5B5204EB-17C7-EA4F-B043-98D85D7B0D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072" y="1620355"/>
            <a:ext cx="8302249" cy="450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50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11 Quizlet </a:t>
            </a:r>
            <a:r>
              <a:rPr kumimoji="1" lang="ko-KR" altLang="en-US" dirty="0"/>
              <a:t>단어 복습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r>
              <a:rPr kumimoji="1" lang="en-US" altLang="ko-KR" dirty="0"/>
              <a:t>11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즐거웠던 제주도 여행</a:t>
            </a:r>
            <a:r>
              <a:rPr kumimoji="1" lang="en-US" altLang="ko-KR" dirty="0"/>
              <a:t>”</a:t>
            </a:r>
          </a:p>
          <a:p>
            <a:pPr marL="0" indent="0">
              <a:buNone/>
              <a:defRPr/>
            </a:pPr>
            <a:r>
              <a:rPr lang="ko-KR" altLang="en-US" dirty="0"/>
              <a:t> </a:t>
            </a:r>
            <a:r>
              <a:rPr lang="en-US" dirty="0">
                <a:hlinkClick r:id="rId2"/>
              </a:rPr>
              <a:t>http://gg.gg/i6uj6</a:t>
            </a:r>
            <a:endParaRPr lang="en-US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4C1E56B8-F7E4-2A41-AB87-CA5D0329CA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429000"/>
            <a:ext cx="8003232" cy="269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13304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14451"/>
            <a:ext cx="8229600" cy="778098"/>
          </a:xfrm>
          <a:solidFill>
            <a:srgbClr val="00B0F0"/>
          </a:solidFill>
        </p:spPr>
        <p:txBody>
          <a:bodyPr/>
          <a:lstStyle/>
          <a:p>
            <a:r>
              <a:rPr lang="en-US" sz="2400" dirty="0"/>
              <a:t>Workbook P.</a:t>
            </a:r>
            <a:r>
              <a:rPr lang="en-US" altLang="ko-KR" sz="2400" dirty="0"/>
              <a:t>43-46</a:t>
            </a:r>
            <a:r>
              <a:rPr lang="en-US" sz="2400" dirty="0"/>
              <a:t> (</a:t>
            </a:r>
            <a:r>
              <a:rPr lang="ko-KR" altLang="en-US" sz="2400" dirty="0"/>
              <a:t>숙제</a:t>
            </a:r>
            <a:r>
              <a:rPr lang="en-US" altLang="ko-KR" sz="2400" dirty="0"/>
              <a:t>)</a:t>
            </a:r>
            <a:br>
              <a:rPr lang="en-US" altLang="ko-KR" sz="2400" dirty="0"/>
            </a:br>
            <a:r>
              <a:rPr lang="en-US" altLang="ko-KR" sz="2800" dirty="0"/>
              <a:t>(</a:t>
            </a:r>
            <a:r>
              <a:rPr lang="ko-KR" altLang="en-US" sz="2000" dirty="0"/>
              <a:t>정답은 워크북 </a:t>
            </a:r>
            <a:r>
              <a:rPr lang="en-US" altLang="ko-KR" sz="2000" dirty="0"/>
              <a:t>P.65 </a:t>
            </a:r>
            <a:r>
              <a:rPr lang="ko-KR" altLang="en-US" sz="2000" dirty="0"/>
              <a:t>참조하세요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91BEB-FCCC-EC43-8784-2040EFA63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FBBE9F49-8A93-BB48-83F0-32516DA09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96448"/>
            <a:ext cx="8229600" cy="514639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FAFA30-9D81-0340-9CBB-31E00A4FD331}"/>
              </a:ext>
            </a:extLst>
          </p:cNvPr>
          <p:cNvSpPr txBox="1"/>
          <p:nvPr/>
        </p:nvSpPr>
        <p:spPr>
          <a:xfrm>
            <a:off x="1835696" y="4581128"/>
            <a:ext cx="108012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 </a:t>
            </a:r>
            <a:r>
              <a:rPr lang="ko-KR" altLang="en-US" dirty="0"/>
              <a:t>관광지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FBD3F2-8F13-5F47-A2CC-3031132C539A}"/>
              </a:ext>
            </a:extLst>
          </p:cNvPr>
          <p:cNvSpPr txBox="1"/>
          <p:nvPr/>
        </p:nvSpPr>
        <p:spPr>
          <a:xfrm>
            <a:off x="1835696" y="4950460"/>
            <a:ext cx="108012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매표소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75DB78-DD63-6542-BB1B-670091CC261D}"/>
              </a:ext>
            </a:extLst>
          </p:cNvPr>
          <p:cNvSpPr txBox="1"/>
          <p:nvPr/>
        </p:nvSpPr>
        <p:spPr>
          <a:xfrm>
            <a:off x="1835696" y="5257800"/>
            <a:ext cx="108012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촬영지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0DF63A-F56C-C34B-AC1D-719116D0F128}"/>
              </a:ext>
            </a:extLst>
          </p:cNvPr>
          <p:cNvSpPr txBox="1"/>
          <p:nvPr/>
        </p:nvSpPr>
        <p:spPr>
          <a:xfrm>
            <a:off x="1835696" y="5627132"/>
            <a:ext cx="108012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명소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296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150EBD-C9EF-964C-97F1-388565262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0EB0B6-8F50-B54A-BF42-EFA73602A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4C07D0C-A986-6A43-B024-E084199E2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87410"/>
            <a:ext cx="8349029" cy="5851525"/>
          </a:xfrm>
          <a:prstGeom prst="rect">
            <a:avLst/>
          </a:prstGeom>
          <a:ln>
            <a:noFill/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C630757-387E-0147-8A1F-15FADB547F8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ED761A-8B47-A241-BE65-8A7D167831D3}"/>
              </a:ext>
            </a:extLst>
          </p:cNvPr>
          <p:cNvSpPr txBox="1"/>
          <p:nvPr/>
        </p:nvSpPr>
        <p:spPr>
          <a:xfrm>
            <a:off x="1547664" y="3358196"/>
            <a:ext cx="129614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서두르지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826735-7C5A-AD45-820F-F2B2267E7F96}"/>
              </a:ext>
            </a:extLst>
          </p:cNvPr>
          <p:cNvSpPr txBox="1"/>
          <p:nvPr/>
        </p:nvSpPr>
        <p:spPr>
          <a:xfrm>
            <a:off x="3491880" y="3979926"/>
            <a:ext cx="172819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가슴이 </a:t>
            </a:r>
            <a:r>
              <a:rPr lang="ko-KR" altLang="en-US" dirty="0" err="1"/>
              <a:t>설레서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3E3C6D-2EB5-7D42-A1FC-C7B12108280A}"/>
              </a:ext>
            </a:extLst>
          </p:cNvPr>
          <p:cNvSpPr txBox="1"/>
          <p:nvPr/>
        </p:nvSpPr>
        <p:spPr>
          <a:xfrm>
            <a:off x="2408639" y="4574802"/>
            <a:ext cx="1090881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구경할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E7E57A-36D5-354B-8263-50EA60BFE6AA}"/>
              </a:ext>
            </a:extLst>
          </p:cNvPr>
          <p:cNvSpPr txBox="1"/>
          <p:nvPr/>
        </p:nvSpPr>
        <p:spPr>
          <a:xfrm>
            <a:off x="4903576" y="5181599"/>
            <a:ext cx="108012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방문할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83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BAB74-0F35-4341-8595-EA3128C5C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A79B2D51-E886-D842-B2E8-D17B00DEDFDC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AADE8-DEB8-224B-8AE8-50E03A0CF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45166C86-A878-E345-BCAF-5FA0775F05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29" y="346827"/>
            <a:ext cx="8294044" cy="60486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EC6EF30-AB4B-D843-93C4-7FD8AA68872C}"/>
              </a:ext>
            </a:extLst>
          </p:cNvPr>
          <p:cNvSpPr txBox="1"/>
          <p:nvPr/>
        </p:nvSpPr>
        <p:spPr>
          <a:xfrm>
            <a:off x="4139952" y="3720860"/>
            <a:ext cx="237626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사과하는 게 어때요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2ACC88-7CED-174F-BDA2-F62FF861F6FF}"/>
              </a:ext>
            </a:extLst>
          </p:cNvPr>
          <p:cNvSpPr txBox="1"/>
          <p:nvPr/>
        </p:nvSpPr>
        <p:spPr>
          <a:xfrm>
            <a:off x="2771800" y="4269528"/>
            <a:ext cx="252028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병원에 가는 게 어때요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AE0AF3-5BD5-6F46-9BAB-60CD198EBEF1}"/>
              </a:ext>
            </a:extLst>
          </p:cNvPr>
          <p:cNvSpPr txBox="1"/>
          <p:nvPr/>
        </p:nvSpPr>
        <p:spPr>
          <a:xfrm>
            <a:off x="3563888" y="4824548"/>
            <a:ext cx="223224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쉬는 게 어때요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3A151F-6D3E-234C-A083-2E592E298420}"/>
              </a:ext>
            </a:extLst>
          </p:cNvPr>
          <p:cNvSpPr txBox="1"/>
          <p:nvPr/>
        </p:nvSpPr>
        <p:spPr>
          <a:xfrm>
            <a:off x="4031940" y="5373216"/>
            <a:ext cx="198022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입는 게 어때요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331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1421-B01A-9C43-A523-2533455D3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CEB6F002-7EA0-F94B-A9EB-95E12015E41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31E73-3DD8-004C-86EC-4FE5D443D4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23897C56-6D4F-BE4B-B5A7-9B77BDBA9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41658"/>
            <a:ext cx="8291264" cy="60972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ABC633-7E50-384B-AA23-9972FE3469D8}"/>
              </a:ext>
            </a:extLst>
          </p:cNvPr>
          <p:cNvSpPr txBox="1"/>
          <p:nvPr/>
        </p:nvSpPr>
        <p:spPr>
          <a:xfrm>
            <a:off x="1626985" y="4171146"/>
            <a:ext cx="446449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날씨가 흐린데 우산을 가져가는 게 어때요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682A92-B53A-5B4D-AC24-718DEECD87B2}"/>
              </a:ext>
            </a:extLst>
          </p:cNvPr>
          <p:cNvSpPr txBox="1"/>
          <p:nvPr/>
        </p:nvSpPr>
        <p:spPr>
          <a:xfrm>
            <a:off x="1626985" y="4639799"/>
            <a:ext cx="446449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시간이 없는데 서두르는 게 어때요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92D475-9BC3-6E47-BEDB-FEFF0D5A749C}"/>
              </a:ext>
            </a:extLst>
          </p:cNvPr>
          <p:cNvSpPr txBox="1"/>
          <p:nvPr/>
        </p:nvSpPr>
        <p:spPr>
          <a:xfrm>
            <a:off x="1626985" y="5136324"/>
            <a:ext cx="4500409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피곤해 보이는데 일찍 자는 게 어때요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049A7F-2DA3-6540-BC65-970BBAAA8810}"/>
              </a:ext>
            </a:extLst>
          </p:cNvPr>
          <p:cNvSpPr txBox="1"/>
          <p:nvPr/>
        </p:nvSpPr>
        <p:spPr>
          <a:xfrm>
            <a:off x="1633274" y="5567898"/>
            <a:ext cx="509896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 기침을 많이 하는데 레몬차를 마시는 게 어때요</a:t>
            </a:r>
            <a:endParaRPr lang="en-U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456308A-78F3-D046-BB34-6D3C0AD50C9A}"/>
              </a:ext>
            </a:extLst>
          </p:cNvPr>
          <p:cNvCxnSpPr>
            <a:cxnSpLocks/>
          </p:cNvCxnSpPr>
          <p:nvPr/>
        </p:nvCxnSpPr>
        <p:spPr>
          <a:xfrm>
            <a:off x="3059832" y="2014953"/>
            <a:ext cx="3672408" cy="14140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BB55AC7-3D18-5642-85E1-47E6CC4E77CC}"/>
              </a:ext>
            </a:extLst>
          </p:cNvPr>
          <p:cNvCxnSpPr>
            <a:cxnSpLocks/>
          </p:cNvCxnSpPr>
          <p:nvPr/>
        </p:nvCxnSpPr>
        <p:spPr>
          <a:xfrm flipV="1">
            <a:off x="3059832" y="1537010"/>
            <a:ext cx="3672408" cy="9558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4196FC7-0C37-9E40-959D-D9235625CDB6}"/>
              </a:ext>
            </a:extLst>
          </p:cNvPr>
          <p:cNvCxnSpPr/>
          <p:nvPr/>
        </p:nvCxnSpPr>
        <p:spPr>
          <a:xfrm flipV="1">
            <a:off x="3059832" y="2132856"/>
            <a:ext cx="3672408" cy="864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F2B3FE5-C9E2-5244-B9CE-EF10DDA796E2}"/>
              </a:ext>
            </a:extLst>
          </p:cNvPr>
          <p:cNvCxnSpPr/>
          <p:nvPr/>
        </p:nvCxnSpPr>
        <p:spPr>
          <a:xfrm flipV="1">
            <a:off x="3059832" y="2996952"/>
            <a:ext cx="3672408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66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5E03E-F430-7D4B-9C94-CFB140BDC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2CEB26F-C419-2143-BE7E-5EEBA0E76C29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BB39B-BF97-A543-BAF8-EDC578F08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8A5501D0-D83B-2140-9661-479E50FC06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1588"/>
            <a:ext cx="8495982" cy="58742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9C5AD17-6E53-3A4C-81E1-196EA2C01A55}"/>
              </a:ext>
            </a:extLst>
          </p:cNvPr>
          <p:cNvSpPr txBox="1"/>
          <p:nvPr/>
        </p:nvSpPr>
        <p:spPr>
          <a:xfrm>
            <a:off x="3132384" y="3591607"/>
            <a:ext cx="93556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그렸던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AEC89A-793B-FC49-8EC4-52F32BF322A0}"/>
              </a:ext>
            </a:extLst>
          </p:cNvPr>
          <p:cNvSpPr txBox="1"/>
          <p:nvPr/>
        </p:nvSpPr>
        <p:spPr>
          <a:xfrm>
            <a:off x="4103948" y="4167671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입었던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BEBAC7-84FD-884A-877C-0944BEF86B25}"/>
              </a:ext>
            </a:extLst>
          </p:cNvPr>
          <p:cNvSpPr txBox="1"/>
          <p:nvPr/>
        </p:nvSpPr>
        <p:spPr>
          <a:xfrm>
            <a:off x="3347864" y="4725144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사 주셨던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5B374E5-ADF0-1640-9F7A-5CB07F3ED243}"/>
              </a:ext>
            </a:extLst>
          </p:cNvPr>
          <p:cNvSpPr txBox="1"/>
          <p:nvPr/>
        </p:nvSpPr>
        <p:spPr>
          <a:xfrm>
            <a:off x="3347864" y="5320020"/>
            <a:ext cx="103199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배웠던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025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F4C17-EA4C-294A-977A-913B73221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D67C16D2-1C7D-E04B-9652-F9055E31B22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327F5-8FE3-1342-B400-9673EA40E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FDB0B1CD-D712-E345-8577-B0255238F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69335"/>
            <a:ext cx="8229600" cy="59642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B98E85D-E756-E24A-8EBB-0DB2DF147A82}"/>
              </a:ext>
            </a:extLst>
          </p:cNvPr>
          <p:cNvSpPr txBox="1"/>
          <p:nvPr/>
        </p:nvSpPr>
        <p:spPr>
          <a:xfrm>
            <a:off x="5508104" y="2254580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살았던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2D0EAF-5F13-9A41-8512-C81FC7CBB24E}"/>
              </a:ext>
            </a:extLst>
          </p:cNvPr>
          <p:cNvSpPr txBox="1"/>
          <p:nvPr/>
        </p:nvSpPr>
        <p:spPr>
          <a:xfrm>
            <a:off x="5328084" y="3301052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신었던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9E36DB-F540-064B-9D12-5FC033DFFCEA}"/>
              </a:ext>
            </a:extLst>
          </p:cNvPr>
          <p:cNvSpPr txBox="1"/>
          <p:nvPr/>
        </p:nvSpPr>
        <p:spPr>
          <a:xfrm>
            <a:off x="4906009" y="4347524"/>
            <a:ext cx="79208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갔던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BF0F32-61E1-1B4D-8BA0-BA93E2B18D6E}"/>
              </a:ext>
            </a:extLst>
          </p:cNvPr>
          <p:cNvSpPr txBox="1"/>
          <p:nvPr/>
        </p:nvSpPr>
        <p:spPr>
          <a:xfrm>
            <a:off x="3995936" y="5373214"/>
            <a:ext cx="93610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먹었던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6119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06E8D-41A6-EA47-A12E-EE362DC25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E456E97C-CDBE-F146-8FF1-A546EDE47C9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565E8-D4F1-A84B-9393-EC5BB3EC9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screenshot of a cell phone screen with text&#10;&#10;Description automatically generated">
            <a:extLst>
              <a:ext uri="{FF2B5EF4-FFF2-40B4-BE49-F238E27FC236}">
                <a16:creationId xmlns:a16="http://schemas.microsoft.com/office/drawing/2014/main" id="{AF53676B-2CD3-A147-BDC7-B3B78BF992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63" y="260670"/>
            <a:ext cx="8304392" cy="5723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75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98F88-9E29-2F4B-B63C-F98B8E1B3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AC1BCB3F-02F1-4947-864F-F8DD8012961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E7A0F-8731-F74B-AFA8-D758ACD63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C9B45BAF-308A-0949-81A4-7E933CF4F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1"/>
            <a:ext cx="9144000" cy="593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659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>
                <a:latin typeface="굴림" panose="020B0600000101010101" pitchFamily="50" charset="-127"/>
                <a:ea typeface="굴림" panose="020B0600000101010101" pitchFamily="50" charset="-127"/>
              </a:rPr>
              <a:t>오늘의</a:t>
            </a:r>
            <a:r>
              <a:rPr kumimoji="1" lang="ko-KR" altLang="en-US" dirty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kumimoji="1" lang="ko-US" altLang="en-US" dirty="0">
                <a:latin typeface="굴림" panose="020B0600000101010101" pitchFamily="50" charset="-127"/>
                <a:ea typeface="굴림" panose="020B0600000101010101" pitchFamily="50" charset="-127"/>
              </a:rPr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911" y="1628800"/>
            <a:ext cx="8229600" cy="438762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altLang="ko-KR" dirty="0"/>
              <a:t>1.</a:t>
            </a:r>
            <a:r>
              <a:rPr lang="ko-KR" altLang="en-US" dirty="0"/>
              <a:t> </a:t>
            </a:r>
            <a:r>
              <a:rPr lang="ko-US" altLang="en-US" sz="2400" dirty="0"/>
              <a:t>오늘의</a:t>
            </a:r>
            <a:r>
              <a:rPr lang="ko-KR" altLang="en-US" sz="2400"/>
              <a:t> </a:t>
            </a:r>
            <a:r>
              <a:rPr lang="en-US" altLang="ko-KR" sz="2400" dirty="0"/>
              <a:t>11</a:t>
            </a:r>
            <a:r>
              <a:rPr lang="ko-KR" altLang="en-US" sz="2400" dirty="0"/>
              <a:t>과 문법 </a:t>
            </a:r>
            <a:r>
              <a:rPr lang="en-US" altLang="ko-US" sz="2400" dirty="0"/>
              <a:t>PPT </a:t>
            </a:r>
            <a:r>
              <a:rPr lang="ko-US" altLang="ko-US" sz="2400" dirty="0"/>
              <a:t>복습</a:t>
            </a:r>
            <a:r>
              <a:rPr lang="ko-US" altLang="en-US" sz="2400" dirty="0"/>
              <a:t>하기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‘</a:t>
            </a:r>
            <a:r>
              <a:rPr lang="ko-KR" altLang="en-US" sz="2400" dirty="0"/>
              <a:t>외국인들이 많이 찾는 관광지</a:t>
            </a:r>
            <a:r>
              <a:rPr lang="en-US" altLang="ko-KR" sz="2400" dirty="0"/>
              <a:t>’</a:t>
            </a:r>
            <a:r>
              <a:rPr lang="ko-KR" altLang="en-US" sz="2400" dirty="0"/>
              <a:t>에 영상 </a:t>
            </a:r>
            <a:r>
              <a:rPr lang="ko-US" altLang="ko-US" sz="2400" dirty="0"/>
              <a:t>질문에 답하기</a:t>
            </a:r>
            <a:endParaRPr lang="en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‘</a:t>
            </a:r>
            <a:r>
              <a:rPr lang="ko-KR" altLang="en-US" sz="2400" dirty="0"/>
              <a:t>여행계획 글쓰기</a:t>
            </a:r>
            <a:r>
              <a:rPr lang="en-US" altLang="ko-KR" sz="2400" dirty="0"/>
              <a:t>’</a:t>
            </a:r>
            <a:r>
              <a:rPr lang="ko-KR" altLang="en-US" sz="2400" dirty="0"/>
              <a:t> 숙제 공책에 쓰기</a:t>
            </a:r>
            <a:r>
              <a:rPr lang="ko-US" altLang="ko-US" sz="2400" dirty="0"/>
              <a:t> </a:t>
            </a:r>
            <a:r>
              <a:rPr lang="en-US" altLang="ko-US" sz="2400" dirty="0"/>
              <a:t> 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/>
              <a:t>Quizlet </a:t>
            </a:r>
            <a:r>
              <a:rPr lang="ko-KR" altLang="en-US" sz="2400" dirty="0" err="1"/>
              <a:t>으로</a:t>
            </a:r>
            <a:r>
              <a:rPr lang="ko-KR" altLang="en-US" sz="2400" dirty="0"/>
              <a:t>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dirty="0">
                <a:hlinkClick r:id="rId2"/>
              </a:rPr>
              <a:t>http://gg.gg/i6uj6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전래동화 </a:t>
            </a:r>
            <a:r>
              <a:rPr lang="en-US" altLang="ko-KR" sz="2400" dirty="0"/>
              <a:t>&lt;</a:t>
            </a:r>
            <a:r>
              <a:rPr lang="ko-KR" altLang="en-US" sz="2400" dirty="0"/>
              <a:t>금도끼와 은도끼</a:t>
            </a:r>
            <a:r>
              <a:rPr lang="en-US" altLang="ko-KR" sz="2400" dirty="0"/>
              <a:t>&gt;</a:t>
            </a:r>
            <a:r>
              <a:rPr lang="ko-KR" altLang="en-US" sz="2400" dirty="0"/>
              <a:t> 쓰기 숙제</a:t>
            </a:r>
            <a:r>
              <a:rPr lang="en-US" altLang="ko-KR" sz="2400" dirty="0"/>
              <a:t> 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 43-</a:t>
            </a:r>
            <a:r>
              <a:rPr lang="ko-KR" altLang="en-US" sz="2400" dirty="0"/>
              <a:t> </a:t>
            </a:r>
            <a:r>
              <a:rPr lang="en-US" altLang="ko-KR" sz="2400" dirty="0"/>
              <a:t>46 </a:t>
            </a:r>
            <a:r>
              <a:rPr lang="ko-KR" altLang="en-US" sz="2400" dirty="0"/>
              <a:t>문제 풀기 </a:t>
            </a:r>
            <a:r>
              <a:rPr lang="en-US" altLang="ko-KR" sz="2400" dirty="0"/>
              <a:t>(11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5</a:t>
            </a:r>
            <a:r>
              <a:rPr lang="en-US" altLang="ko-US" sz="2400" dirty="0"/>
              <a:t>. </a:t>
            </a:r>
            <a:r>
              <a:rPr lang="ko-US" altLang="ko-US" sz="2400" dirty="0"/>
              <a:t>일기</a:t>
            </a:r>
            <a:r>
              <a:rPr lang="en-US" altLang="ko-US" sz="2400" dirty="0"/>
              <a:t> 1</a:t>
            </a:r>
            <a:r>
              <a:rPr lang="ko-US" altLang="ko-US" sz="2400" dirty="0"/>
              <a:t>주일</a:t>
            </a:r>
            <a:r>
              <a:rPr lang="en-US" altLang="ko-US" sz="2400" dirty="0"/>
              <a:t> 1</a:t>
            </a:r>
            <a:r>
              <a:rPr lang="ko-US" altLang="ko-US" sz="2400" dirty="0"/>
              <a:t>회</a:t>
            </a:r>
            <a:r>
              <a:rPr lang="en-US" altLang="ko-US" sz="2400" dirty="0"/>
              <a:t> </a:t>
            </a:r>
            <a:r>
              <a:rPr lang="ko-US" altLang="ko-US" sz="2400" dirty="0"/>
              <a:t>이상 </a:t>
            </a:r>
            <a:r>
              <a:rPr lang="ko-US" altLang="en-US" sz="2400" dirty="0"/>
              <a:t>쓰기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6.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ko-US" altLang="ko-US" sz="2400" dirty="0"/>
              <a:t>읽고 내용 요약</a:t>
            </a:r>
            <a:r>
              <a:rPr lang="ko-US" altLang="en-US" sz="2400" dirty="0"/>
              <a:t> </a:t>
            </a:r>
            <a:r>
              <a:rPr lang="en-US" altLang="ko-US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kumimoji="1" lang="ko-US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323528" y="274638"/>
            <a:ext cx="2910802" cy="2588987"/>
          </a:xfrm>
          <a:prstGeom prst="wedgeEllipseCallout">
            <a:avLst>
              <a:gd name="adj1" fmla="val 50043"/>
              <a:gd name="adj2" fmla="val 91079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여러분은 언제</a:t>
            </a:r>
            <a:r>
              <a:rPr lang="en-US" altLang="ko-KR" sz="2000" dirty="0"/>
              <a:t>,</a:t>
            </a:r>
            <a:r>
              <a:rPr lang="ko-KR" altLang="en-US" sz="2000" dirty="0"/>
              <a:t> 어디로 여행을 가 봤습니까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292080" y="764703"/>
            <a:ext cx="3744416" cy="2232247"/>
          </a:xfrm>
          <a:prstGeom prst="wedgeEllipseCallout">
            <a:avLst>
              <a:gd name="adj1" fmla="val -14872"/>
              <a:gd name="adj2" fmla="val 8659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만약에 한국에 간다면 어디로 가고 싶습니까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1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698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/>
              <a:t>수고하셨습니다</a:t>
            </a:r>
            <a:r>
              <a:rPr kumimoji="1" lang="en-US" altLang="ko-KR"/>
              <a:t>!</a:t>
            </a:r>
            <a:endParaRPr kumimoji="1" lang="en-US" altLang="en-US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08088"/>
            <a:ext cx="7831782" cy="11521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16832"/>
            <a:ext cx="7886700" cy="3505618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5600" dirty="0">
                <a:solidFill>
                  <a:schemeClr val="tx1"/>
                </a:solidFill>
              </a:rPr>
              <a:t>참조 교재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1)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4-1 (</a:t>
            </a:r>
            <a:r>
              <a:rPr lang="ko-KR" altLang="en-US" sz="5600" dirty="0">
                <a:solidFill>
                  <a:schemeClr val="tx1"/>
                </a:solidFill>
              </a:rPr>
              <a:t>영어권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2)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4-1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범용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  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2.</a:t>
            </a:r>
            <a:r>
              <a:rPr lang="ko-KR" altLang="en-US" sz="5600" dirty="0">
                <a:solidFill>
                  <a:schemeClr val="tx1"/>
                </a:solidFill>
              </a:rPr>
              <a:t> 참조 자료</a:t>
            </a:r>
            <a:endParaRPr lang="en-US" altLang="ko-KR" sz="5600" dirty="0">
              <a:solidFill>
                <a:schemeClr val="tx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    KLEAR Textbook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  ➭ </a:t>
            </a:r>
            <a:r>
              <a:rPr lang="en-US" sz="56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https://kleartextbook.com/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</a:rPr>
              <a:t>3. </a:t>
            </a:r>
            <a:r>
              <a:rPr lang="ko-KR" altLang="en-US" sz="5600" dirty="0">
                <a:solidFill>
                  <a:schemeClr val="tx1"/>
                </a:solidFill>
              </a:rPr>
              <a:t>이미지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  </a:t>
            </a:r>
            <a:r>
              <a:rPr lang="en-US" altLang="ko-KR" sz="5600" dirty="0" err="1">
                <a:solidFill>
                  <a:schemeClr val="tx1"/>
                </a:solidFill>
              </a:rPr>
              <a:t>google.com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4.</a:t>
            </a:r>
            <a:r>
              <a:rPr lang="ko-KR" altLang="en-US" sz="5600" dirty="0">
                <a:solidFill>
                  <a:schemeClr val="tx1"/>
                </a:solidFill>
              </a:rPr>
              <a:t> 영상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 err="1">
                <a:solidFill>
                  <a:schemeClr val="tx1"/>
                </a:solidFill>
              </a:rPr>
              <a:t>Youtube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  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https://www.youtube.com/watch?v=Nustdyw5MVw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</a:t>
            </a:r>
            <a:r>
              <a:rPr lang="en-US" sz="6000" dirty="0">
                <a:solidFill>
                  <a:schemeClr val="tx1">
                    <a:lumMod val="85000"/>
                    <a:lumOff val="1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https://www.youtube.com/watch?v=0fxVIRxNIK4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550" dirty="0">
                <a:solidFill>
                  <a:schemeClr val="tx1"/>
                </a:solidFill>
              </a:rPr>
              <a:t>  </a:t>
            </a:r>
            <a:r>
              <a:rPr lang="en-US" altLang="ko-KR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sz="3200" dirty="0"/>
              <a:t>P. 104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4590E-5C04-7B4C-8479-3297113E5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28B48258-73A9-7F41-B310-0A7B8EB9A9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22960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6E6E0-A451-5345-88C1-0DD27D893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226BE7-D8A2-BB43-88DD-F4F3C09B1D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C6C2F8A-72C9-B54B-BF3A-513DC6A24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06" y="274638"/>
            <a:ext cx="8229600" cy="58080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18EEE5-07E4-084C-BA56-D39A7A93E849}"/>
              </a:ext>
            </a:extLst>
          </p:cNvPr>
          <p:cNvSpPr txBox="1"/>
          <p:nvPr/>
        </p:nvSpPr>
        <p:spPr>
          <a:xfrm>
            <a:off x="1119810" y="3158558"/>
            <a:ext cx="11521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준비하다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0078C4-4A94-3745-B5C6-E052616DCB96}"/>
              </a:ext>
            </a:extLst>
          </p:cNvPr>
          <p:cNvSpPr txBox="1"/>
          <p:nvPr/>
        </p:nvSpPr>
        <p:spPr>
          <a:xfrm>
            <a:off x="3851920" y="3178639"/>
            <a:ext cx="165618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가슴이 설레다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D06650-C3FC-E44B-8B59-1EB76294E945}"/>
              </a:ext>
            </a:extLst>
          </p:cNvPr>
          <p:cNvSpPr txBox="1"/>
          <p:nvPr/>
        </p:nvSpPr>
        <p:spPr>
          <a:xfrm>
            <a:off x="7044542" y="3178639"/>
            <a:ext cx="11521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서두르다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D8CF73-3643-5C4B-9C97-64B82A37A881}"/>
              </a:ext>
            </a:extLst>
          </p:cNvPr>
          <p:cNvSpPr txBox="1"/>
          <p:nvPr/>
        </p:nvSpPr>
        <p:spPr>
          <a:xfrm>
            <a:off x="1119810" y="5397882"/>
            <a:ext cx="11521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구경하다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C162C7-C444-7941-B293-D633FBE027B2}"/>
              </a:ext>
            </a:extLst>
          </p:cNvPr>
          <p:cNvSpPr txBox="1"/>
          <p:nvPr/>
        </p:nvSpPr>
        <p:spPr>
          <a:xfrm>
            <a:off x="3981838" y="5397882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ko-KR" altLang="en-US" dirty="0"/>
              <a:t>도착하다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CE49A2-D451-2241-829B-4DC41F3AE793}"/>
              </a:ext>
            </a:extLst>
          </p:cNvPr>
          <p:cNvSpPr txBox="1"/>
          <p:nvPr/>
        </p:nvSpPr>
        <p:spPr>
          <a:xfrm>
            <a:off x="7008538" y="5397882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출발하다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39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11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452596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r>
              <a:rPr kumimoji="1" lang="en-US" altLang="ko-KR" dirty="0"/>
              <a:t>11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즐거웠던 제주도 여행</a:t>
            </a:r>
            <a:r>
              <a:rPr kumimoji="1" lang="en-US" altLang="ko-KR" dirty="0"/>
              <a:t>”</a:t>
            </a:r>
          </a:p>
          <a:p>
            <a:pPr marL="0" indent="0">
              <a:buNone/>
              <a:defRPr/>
            </a:pPr>
            <a:r>
              <a:rPr lang="ko-KR" altLang="en-US" dirty="0"/>
              <a:t>   </a:t>
            </a:r>
            <a:r>
              <a:rPr lang="en-US" dirty="0">
                <a:hlinkClick r:id="rId2"/>
              </a:rPr>
              <a:t>http://gg.gg/i6uj6</a:t>
            </a:r>
            <a:endParaRPr lang="en-US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4C1E56B8-F7E4-2A41-AB87-CA5D0329CA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429000"/>
            <a:ext cx="8003232" cy="2695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1E4B-3037-A745-8EE3-1482FD74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280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다음 대화를 잘 들어보세요</a:t>
            </a:r>
            <a:r>
              <a:rPr lang="en-US" altLang="ko-KR" sz="4000" dirty="0"/>
              <a:t>.</a:t>
            </a:r>
            <a:r>
              <a:rPr lang="ko-KR" altLang="en-US" sz="4000" dirty="0"/>
              <a:t> </a:t>
            </a:r>
            <a:r>
              <a:rPr lang="en-US" altLang="ko-KR" sz="3200" dirty="0"/>
              <a:t>P.105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D8DF9AB-C6E0-E645-9E0E-BE28B7C4621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3903D00-053B-3C4F-8D8D-2EF7A13B8B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55740"/>
            <a:ext cx="8291264" cy="4927665"/>
          </a:xfrm>
          <a:prstGeom prst="rect">
            <a:avLst/>
          </a:prstGeom>
        </p:spPr>
      </p:pic>
      <p:pic>
        <p:nvPicPr>
          <p:cNvPr id="5" name="019" descr="019">
            <a:hlinkClick r:id="" action="ppaction://media"/>
            <a:extLst>
              <a:ext uri="{FF2B5EF4-FFF2-40B4-BE49-F238E27FC236}">
                <a16:creationId xmlns:a16="http://schemas.microsoft.com/office/drawing/2014/main" id="{C6C91A2B-1E6E-4254-83D6-1264B83C48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380312" y="2616200"/>
            <a:ext cx="812800" cy="812800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957577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781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2474</TotalTime>
  <Words>1698</Words>
  <Application>Microsoft Office PowerPoint</Application>
  <PresentationFormat>On-screen Show (4:3)</PresentationFormat>
  <Paragraphs>311</Paragraphs>
  <Slides>51</Slides>
  <Notes>6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8" baseType="lpstr">
      <vt:lpstr>Gill Sans</vt:lpstr>
      <vt:lpstr>굴림</vt:lpstr>
      <vt:lpstr>Arial</vt:lpstr>
      <vt:lpstr>Calibri</vt:lpstr>
      <vt:lpstr>Palatino Linotype</vt:lpstr>
      <vt:lpstr>Times New Roman</vt:lpstr>
      <vt:lpstr>Default Design</vt:lpstr>
      <vt:lpstr>     재외동포를 위한 한국어(영어권)   4-1 </vt:lpstr>
      <vt:lpstr>재외동포를 위한 한국어 4-1   11과  즐거웠던 제주도 여행 A fun vacation to Jeju Island  </vt:lpstr>
      <vt:lpstr> 교과서 P. 103 을 펴세요.</vt:lpstr>
      <vt:lpstr>학습목표 및 내용</vt:lpstr>
      <vt:lpstr>이야기해 보세요! </vt:lpstr>
      <vt:lpstr>새 단어 P. 104</vt:lpstr>
      <vt:lpstr>PowerPoint Presentation</vt:lpstr>
      <vt:lpstr>L 11 Quizlet 단어 연습 </vt:lpstr>
      <vt:lpstr>다음 대화를 잘 들어보세요. P.105</vt:lpstr>
      <vt:lpstr>  대화 듣기</vt:lpstr>
      <vt:lpstr>문법 및 표현 P. 106</vt:lpstr>
      <vt:lpstr>PowerPoint Presentation</vt:lpstr>
      <vt:lpstr>이야기해 봅시다</vt:lpstr>
      <vt:lpstr>~는 게 어때요?</vt:lpstr>
      <vt:lpstr>PowerPoint Presentation</vt:lpstr>
      <vt:lpstr>- 는 게 어때요?    (How about….?)</vt:lpstr>
      <vt:lpstr>문법 및 표현  P. 107</vt:lpstr>
      <vt:lpstr>  ~았/었던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이야기해 봅시다 P.107</vt:lpstr>
      <vt:lpstr>듣고 말해봐요   P.108</vt:lpstr>
      <vt:lpstr>PowerPoint Presentation</vt:lpstr>
      <vt:lpstr>  부모님이 어렸을 때 즐겨 드렸던 음식은?</vt:lpstr>
      <vt:lpstr>한국의 길거리 음식</vt:lpstr>
      <vt:lpstr>듣고 말해 봐요.   P.109</vt:lpstr>
      <vt:lpstr>이야기해 봅시다</vt:lpstr>
      <vt:lpstr>읽고 말하기   P.110</vt:lpstr>
      <vt:lpstr>PowerPoint Presentation</vt:lpstr>
      <vt:lpstr>외국인들이 가장 많이 찾는 한국 관광지 (10)</vt:lpstr>
      <vt:lpstr>읽고 써 봐요 P.111</vt:lpstr>
      <vt:lpstr>글쓰기 과제  </vt:lpstr>
      <vt:lpstr>문화를 배워요  P. 112</vt:lpstr>
      <vt:lpstr>재미있는 전래동화</vt:lpstr>
      <vt:lpstr>         금도끼와 은도끼 (쓰기 숙제)</vt:lpstr>
      <vt:lpstr>L 11 Quizlet 단어 복습 </vt:lpstr>
      <vt:lpstr>Workbook P.43-46 (숙제) (정답은 워크북 P.65 참조하세요)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Hyunkyu Yi</cp:lastModifiedBy>
  <cp:revision>373</cp:revision>
  <dcterms:created xsi:type="dcterms:W3CDTF">2008-02-12T07:53:45Z</dcterms:created>
  <dcterms:modified xsi:type="dcterms:W3CDTF">2020-05-05T16:40:31Z</dcterms:modified>
</cp:coreProperties>
</file>